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8" r:id="rId1"/>
    <p:sldMasterId id="2147483660" r:id="rId2"/>
    <p:sldMasterId id="2147483702" r:id="rId3"/>
    <p:sldMasterId id="2147483722" r:id="rId4"/>
    <p:sldMasterId id="2147483736" r:id="rId5"/>
    <p:sldMasterId id="2147483749" r:id="rId6"/>
  </p:sldMasterIdLst>
  <p:notesMasterIdLst>
    <p:notesMasterId r:id="rId37"/>
  </p:notesMasterIdLst>
  <p:sldIdLst>
    <p:sldId id="256" r:id="rId7"/>
    <p:sldId id="296" r:id="rId8"/>
    <p:sldId id="358" r:id="rId9"/>
    <p:sldId id="279" r:id="rId10"/>
    <p:sldId id="331" r:id="rId11"/>
    <p:sldId id="355" r:id="rId12"/>
    <p:sldId id="333" r:id="rId13"/>
    <p:sldId id="362" r:id="rId14"/>
    <p:sldId id="336" r:id="rId15"/>
    <p:sldId id="356" r:id="rId16"/>
    <p:sldId id="257" r:id="rId17"/>
    <p:sldId id="278" r:id="rId18"/>
    <p:sldId id="276" r:id="rId19"/>
    <p:sldId id="281" r:id="rId20"/>
    <p:sldId id="359" r:id="rId21"/>
    <p:sldId id="357" r:id="rId22"/>
    <p:sldId id="327" r:id="rId23"/>
    <p:sldId id="284" r:id="rId24"/>
    <p:sldId id="288" r:id="rId25"/>
    <p:sldId id="365" r:id="rId26"/>
    <p:sldId id="289" r:id="rId27"/>
    <p:sldId id="283" r:id="rId28"/>
    <p:sldId id="363" r:id="rId29"/>
    <p:sldId id="367" r:id="rId30"/>
    <p:sldId id="360" r:id="rId31"/>
    <p:sldId id="290" r:id="rId32"/>
    <p:sldId id="286" r:id="rId33"/>
    <p:sldId id="292" r:id="rId34"/>
    <p:sldId id="328" r:id="rId35"/>
    <p:sldId id="325" r:id="rId36"/>
  </p:sldIdLst>
  <p:sldSz cx="9144000" cy="5143500" type="screen16x9"/>
  <p:notesSz cx="6797675" cy="9928225"/>
  <p:embeddedFontLst>
    <p:embeddedFont>
      <p:font typeface="Arial Nova" panose="020B0504020202020204" pitchFamily="34" charset="0"/>
      <p:regular r:id="rId38"/>
      <p:bold r:id="rId39"/>
      <p:italic r:id="rId40"/>
      <p:boldItalic r:id="rId41"/>
    </p:embeddedFont>
    <p:embeddedFont>
      <p:font typeface="Arial Nova Light" panose="020B0304020202020204" pitchFamily="34" charset="0"/>
      <p:regular r:id="rId42"/>
      <p:italic r:id="rId43"/>
    </p:embeddedFont>
    <p:embeddedFont>
      <p:font typeface="Bahnschrift Condensed" panose="020B0502040204020203" pitchFamily="34" charset="0"/>
      <p:regular r:id="rId44"/>
      <p:bold r:id="rId45"/>
    </p:embeddedFont>
    <p:embeddedFont>
      <p:font typeface="Bahnschrift SemiBold Condensed" panose="020B0502040204020203" pitchFamily="34" charset="0"/>
      <p:bold r:id="rId46"/>
    </p:embeddedFont>
    <p:embeddedFont>
      <p:font typeface="Calibri" panose="020F0502020204030204" pitchFamily="34" charset="0"/>
      <p:regular r:id="rId47"/>
      <p:bold r:id="rId48"/>
      <p:italic r:id="rId49"/>
      <p:boldItalic r:id="rId50"/>
    </p:embeddedFont>
    <p:embeddedFont>
      <p:font typeface="Calibri Light" panose="020F0302020204030204" pitchFamily="34" charset="0"/>
      <p:regular r:id="rId51"/>
      <p:italic r:id="rId52"/>
    </p:embeddedFont>
    <p:embeddedFont>
      <p:font typeface="Lato" panose="020B0604020202020204" charset="0"/>
      <p:regular r:id="rId53"/>
      <p:bold r:id="rId54"/>
      <p:italic r:id="rId55"/>
      <p:boldItalic r:id="rId56"/>
    </p:embeddedFont>
    <p:embeddedFont>
      <p:font typeface="Microsoft YaHei UI" panose="020B0503020204020204" pitchFamily="34" charset="-122"/>
      <p:regular r:id="rId57"/>
      <p:bold r:id="rId58"/>
    </p:embeddedFont>
    <p:embeddedFont>
      <p:font typeface="Raleway" panose="020B0604020202020204" charset="-52"/>
      <p:regular r:id="rId59"/>
      <p:bold r:id="rId60"/>
      <p:italic r:id="rId61"/>
      <p:boldItalic r:id="rId62"/>
    </p:embeddedFont>
    <p:embeddedFont>
      <p:font typeface="Segoe UI" panose="020B0502040204020203" pitchFamily="34" charset="0"/>
      <p:regular r:id="rId63"/>
      <p:bold r:id="rId64"/>
      <p:italic r:id="rId65"/>
      <p:boldItalic r:id="rId66"/>
    </p:embeddedFont>
    <p:embeddedFont>
      <p:font typeface="Segoe UI Semibold" panose="020B0702040204020203" pitchFamily="34" charset="0"/>
      <p:bold r:id="rId67"/>
      <p:boldItalic r:id="rId6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D9EA"/>
    <a:srgbClr val="0377BB"/>
    <a:srgbClr val="3BED5D"/>
    <a:srgbClr val="000000"/>
    <a:srgbClr val="16191C"/>
    <a:srgbClr val="2185C5"/>
    <a:srgbClr val="2C62FB"/>
    <a:srgbClr val="84F499"/>
    <a:srgbClr val="97A2CE"/>
    <a:srgbClr val="4D57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98665B7-6574-423E-A4B5-A6C020D860FF}">
  <a:tblStyle styleId="{C98665B7-6574-423E-A4B5-A6C020D860F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1A8698C-63BC-4B6A-AE92-7E62379B4444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63" autoAdjust="0"/>
    <p:restoredTop sz="86222" autoAdjust="0"/>
  </p:normalViewPr>
  <p:slideViewPr>
    <p:cSldViewPr snapToGrid="0">
      <p:cViewPr varScale="1">
        <p:scale>
          <a:sx n="130" d="100"/>
          <a:sy n="130" d="100"/>
        </p:scale>
        <p:origin x="1152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font" Target="fonts/font2.fntdata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font" Target="fonts/font18.fntdata"/><Relationship Id="rId63" Type="http://schemas.openxmlformats.org/officeDocument/2006/relationships/font" Target="fonts/font26.fntdata"/><Relationship Id="rId68" Type="http://schemas.openxmlformats.org/officeDocument/2006/relationships/font" Target="fonts/font31.fntdata"/><Relationship Id="rId7" Type="http://schemas.openxmlformats.org/officeDocument/2006/relationships/slide" Target="slides/slide1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font" Target="fonts/font16.fntdata"/><Relationship Id="rId58" Type="http://schemas.openxmlformats.org/officeDocument/2006/relationships/font" Target="fonts/font21.fntdata"/><Relationship Id="rId66" Type="http://schemas.openxmlformats.org/officeDocument/2006/relationships/font" Target="fonts/font29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font" Target="fonts/font12.fntdata"/><Relationship Id="rId57" Type="http://schemas.openxmlformats.org/officeDocument/2006/relationships/font" Target="fonts/font20.fntdata"/><Relationship Id="rId61" Type="http://schemas.openxmlformats.org/officeDocument/2006/relationships/font" Target="fonts/font24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font" Target="fonts/font7.fntdata"/><Relationship Id="rId52" Type="http://schemas.openxmlformats.org/officeDocument/2006/relationships/font" Target="fonts/font15.fntdata"/><Relationship Id="rId60" Type="http://schemas.openxmlformats.org/officeDocument/2006/relationships/font" Target="fonts/font23.fntdata"/><Relationship Id="rId65" Type="http://schemas.openxmlformats.org/officeDocument/2006/relationships/font" Target="fonts/font28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font" Target="fonts/font19.fntdata"/><Relationship Id="rId64" Type="http://schemas.openxmlformats.org/officeDocument/2006/relationships/font" Target="fonts/font27.fntdata"/><Relationship Id="rId69" Type="http://schemas.openxmlformats.org/officeDocument/2006/relationships/presProps" Target="presProps.xml"/><Relationship Id="rId8" Type="http://schemas.openxmlformats.org/officeDocument/2006/relationships/slide" Target="slides/slide2.xml"/><Relationship Id="rId51" Type="http://schemas.openxmlformats.org/officeDocument/2006/relationships/font" Target="fonts/font14.fntdata"/><Relationship Id="rId72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59" Type="http://schemas.openxmlformats.org/officeDocument/2006/relationships/font" Target="fonts/font22.fntdata"/><Relationship Id="rId67" Type="http://schemas.openxmlformats.org/officeDocument/2006/relationships/font" Target="fonts/font30.fntdata"/><Relationship Id="rId20" Type="http://schemas.openxmlformats.org/officeDocument/2006/relationships/slide" Target="slides/slide14.xml"/><Relationship Id="rId41" Type="http://schemas.openxmlformats.org/officeDocument/2006/relationships/font" Target="fonts/font4.fntdata"/><Relationship Id="rId54" Type="http://schemas.openxmlformats.org/officeDocument/2006/relationships/font" Target="fonts/font17.fntdata"/><Relationship Id="rId62" Type="http://schemas.openxmlformats.org/officeDocument/2006/relationships/font" Target="fonts/font25.fntdata"/><Relationship Id="rId7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35f391192_00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Indicators - Number of studies, </a:t>
            </a:r>
          </a:p>
          <a:p>
            <a:r>
              <a:rPr lang="en-US" dirty="0"/>
              <a:t>Goals</a:t>
            </a:r>
          </a:p>
          <a:p>
            <a:r>
              <a:rPr lang="en-US" dirty="0"/>
              <a:t>Strengthening the capacity of ministry and regional staff in the field of climate change, taking into account gender aspects and interests of vulnerable groups - number / thousand / person % of women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C4A8ED-5334-4198-8D43-871543E035F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1551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89480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08B2F1-ABB4-4493-AF46-011B642FB4C1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21820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8325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08B2F1-ABB4-4493-AF46-011B642FB4C1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03610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08B2F1-ABB4-4493-AF46-011B642FB4C1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9658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08520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24344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CA8C8C-57D3-4F00-9783-B43903C1894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6817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1178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645225" y="2762725"/>
            <a:ext cx="6736500" cy="115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5938246" y="2533163"/>
            <a:ext cx="721800" cy="7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6659861" y="2533163"/>
            <a:ext cx="721800" cy="77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-1" y="2533163"/>
            <a:ext cx="721800" cy="77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721425" y="2533163"/>
            <a:ext cx="5216700" cy="7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CC727-6D30-45D7-ABD0-1D0062276DEF}" type="datetime1">
              <a:rPr lang="ru-RU" smtClean="0"/>
              <a:t>15.05.2023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7C951-A484-4E00-8120-693E4D6E0D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78498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43D31-EDCB-470E-9ED7-C9F9343C406C}" type="datetime1">
              <a:rPr lang="ru-RU" smtClean="0"/>
              <a:t>15.05.2023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7C951-A484-4E00-8120-693E4D6E0D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74971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CC1D2-7400-43F2-918D-28AC37689765}" type="datetime1">
              <a:rPr lang="ru-RU" smtClean="0"/>
              <a:t>15.05.2023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7C951-A484-4E00-8120-693E4D6E0D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03348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1A6B2-9689-472F-82C6-AF1AF8F60E74}" type="datetime1">
              <a:rPr lang="ru-RU" smtClean="0"/>
              <a:t>15.05.2023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7C951-A484-4E00-8120-693E4D6E0D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00767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0308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3">
  <p:cSld name="Title + subtitle 3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9"/>
          <p:cNvSpPr txBox="1">
            <a:spLocks noGrp="1"/>
          </p:cNvSpPr>
          <p:nvPr>
            <p:ph type="ctrTitle"/>
          </p:nvPr>
        </p:nvSpPr>
        <p:spPr>
          <a:xfrm flipH="1">
            <a:off x="6795803" y="405336"/>
            <a:ext cx="17373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9pPr>
          </a:lstStyle>
          <a:p>
            <a:endParaRPr/>
          </a:p>
        </p:txBody>
      </p:sp>
      <p:sp>
        <p:nvSpPr>
          <p:cNvPr id="70" name="Google Shape;70;p9"/>
          <p:cNvSpPr txBox="1">
            <a:spLocks noGrp="1"/>
          </p:cNvSpPr>
          <p:nvPr>
            <p:ph type="ctrTitle" idx="2"/>
          </p:nvPr>
        </p:nvSpPr>
        <p:spPr>
          <a:xfrm flipH="1">
            <a:off x="720000" y="1982325"/>
            <a:ext cx="2671500" cy="64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9"/>
          <p:cNvSpPr txBox="1">
            <a:spLocks noGrp="1"/>
          </p:cNvSpPr>
          <p:nvPr>
            <p:ph type="subTitle" idx="1"/>
          </p:nvPr>
        </p:nvSpPr>
        <p:spPr>
          <a:xfrm flipH="1">
            <a:off x="1264200" y="2513497"/>
            <a:ext cx="2127300" cy="97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351438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074">
          <p15:clr>
            <a:srgbClr val="FA7B17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slide">
  <p:cSld name="Opening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5089701" y="-20175"/>
            <a:ext cx="4094650" cy="5190575"/>
          </a:xfrm>
          <a:custGeom>
            <a:avLst/>
            <a:gdLst/>
            <a:ahLst/>
            <a:cxnLst/>
            <a:rect l="l" t="t" r="r" b="b"/>
            <a:pathLst>
              <a:path w="163786" h="207623" extrusionOk="0">
                <a:moveTo>
                  <a:pt x="0" y="0"/>
                </a:moveTo>
                <a:lnTo>
                  <a:pt x="26895" y="207623"/>
                </a:lnTo>
                <a:lnTo>
                  <a:pt x="163786" y="207623"/>
                </a:lnTo>
                <a:lnTo>
                  <a:pt x="163786" y="538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863802" y="1290175"/>
            <a:ext cx="3639600" cy="17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unito Sans ExtraBold"/>
              <a:buNone/>
              <a:defRPr sz="300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1302" y="2757622"/>
            <a:ext cx="4352100" cy="71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ontano Sans"/>
              <a:buNone/>
              <a:defRPr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6040934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551">
          <p15:clr>
            <a:srgbClr val="FA7B17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2999400" y="3305175"/>
            <a:ext cx="519300" cy="4497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" name="Google Shape;14;p3"/>
          <p:cNvSpPr/>
          <p:nvPr/>
        </p:nvSpPr>
        <p:spPr>
          <a:xfrm>
            <a:off x="5611575" y="3305175"/>
            <a:ext cx="519300" cy="4497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" name="Google Shape;15;p3"/>
          <p:cNvSpPr/>
          <p:nvPr/>
        </p:nvSpPr>
        <p:spPr>
          <a:xfrm>
            <a:off x="1690650" y="1925050"/>
            <a:ext cx="519300" cy="4497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" name="Google Shape;16;p3"/>
          <p:cNvSpPr/>
          <p:nvPr/>
        </p:nvSpPr>
        <p:spPr>
          <a:xfrm>
            <a:off x="4312350" y="1925050"/>
            <a:ext cx="519300" cy="4497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" name="Google Shape;17;p3"/>
          <p:cNvSpPr/>
          <p:nvPr/>
        </p:nvSpPr>
        <p:spPr>
          <a:xfrm>
            <a:off x="6980125" y="1925050"/>
            <a:ext cx="519300" cy="4497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8" name="Google Shape;18;p3"/>
          <p:cNvGrpSpPr/>
          <p:nvPr/>
        </p:nvGrpSpPr>
        <p:grpSpPr>
          <a:xfrm>
            <a:off x="-6586" y="-40475"/>
            <a:ext cx="9180576" cy="1384272"/>
            <a:chOff x="0" y="-40481"/>
            <a:chExt cx="9144000" cy="1384272"/>
          </a:xfrm>
        </p:grpSpPr>
        <p:sp>
          <p:nvSpPr>
            <p:cNvPr id="19" name="Google Shape;19;p3"/>
            <p:cNvSpPr/>
            <p:nvPr/>
          </p:nvSpPr>
          <p:spPr>
            <a:xfrm rot="10800000">
              <a:off x="1200" y="799890"/>
              <a:ext cx="9142800" cy="5439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" name="Google Shape;20;p3"/>
            <p:cNvSpPr/>
            <p:nvPr/>
          </p:nvSpPr>
          <p:spPr>
            <a:xfrm>
              <a:off x="0" y="-40481"/>
              <a:ext cx="9144000" cy="8562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1" name="Google Shape;21;p3"/>
          <p:cNvSpPr txBox="1">
            <a:spLocks noGrp="1"/>
          </p:cNvSpPr>
          <p:nvPr>
            <p:ph type="subTitle" idx="1"/>
          </p:nvPr>
        </p:nvSpPr>
        <p:spPr>
          <a:xfrm>
            <a:off x="967738" y="2671150"/>
            <a:ext cx="19650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ctrTitle"/>
          </p:nvPr>
        </p:nvSpPr>
        <p:spPr>
          <a:xfrm>
            <a:off x="1152088" y="2340556"/>
            <a:ext cx="15963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2"/>
          </p:nvPr>
        </p:nvSpPr>
        <p:spPr>
          <a:xfrm>
            <a:off x="3589500" y="2671150"/>
            <a:ext cx="19650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ctrTitle" idx="3"/>
          </p:nvPr>
        </p:nvSpPr>
        <p:spPr>
          <a:xfrm>
            <a:off x="3773838" y="2340556"/>
            <a:ext cx="15963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subTitle" idx="4"/>
          </p:nvPr>
        </p:nvSpPr>
        <p:spPr>
          <a:xfrm>
            <a:off x="6264526" y="2671150"/>
            <a:ext cx="19650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ctrTitle" idx="5"/>
          </p:nvPr>
        </p:nvSpPr>
        <p:spPr>
          <a:xfrm>
            <a:off x="6448876" y="2340556"/>
            <a:ext cx="15963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subTitle" idx="6"/>
          </p:nvPr>
        </p:nvSpPr>
        <p:spPr>
          <a:xfrm>
            <a:off x="2271011" y="4031100"/>
            <a:ext cx="19650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ctrTitle" idx="7"/>
          </p:nvPr>
        </p:nvSpPr>
        <p:spPr>
          <a:xfrm>
            <a:off x="2455361" y="3700506"/>
            <a:ext cx="15963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8"/>
          </p:nvPr>
        </p:nvSpPr>
        <p:spPr>
          <a:xfrm>
            <a:off x="4892774" y="4031100"/>
            <a:ext cx="19650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ctrTitle" idx="9"/>
          </p:nvPr>
        </p:nvSpPr>
        <p:spPr>
          <a:xfrm>
            <a:off x="5077124" y="3700506"/>
            <a:ext cx="15963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ctrTitle" idx="13"/>
          </p:nvPr>
        </p:nvSpPr>
        <p:spPr>
          <a:xfrm>
            <a:off x="3080975" y="398750"/>
            <a:ext cx="2982000" cy="68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title" idx="14" hasCustomPrompt="1"/>
          </p:nvPr>
        </p:nvSpPr>
        <p:spPr>
          <a:xfrm>
            <a:off x="1575838" y="2012475"/>
            <a:ext cx="748800" cy="30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3" name="Google Shape;33;p3"/>
          <p:cNvSpPr txBox="1">
            <a:spLocks noGrp="1"/>
          </p:cNvSpPr>
          <p:nvPr>
            <p:ph type="title" idx="15" hasCustomPrompt="1"/>
          </p:nvPr>
        </p:nvSpPr>
        <p:spPr>
          <a:xfrm>
            <a:off x="4197618" y="2012475"/>
            <a:ext cx="748800" cy="30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4" name="Google Shape;34;p3"/>
          <p:cNvSpPr txBox="1">
            <a:spLocks noGrp="1"/>
          </p:cNvSpPr>
          <p:nvPr>
            <p:ph type="title" idx="16" hasCustomPrompt="1"/>
          </p:nvPr>
        </p:nvSpPr>
        <p:spPr>
          <a:xfrm>
            <a:off x="6872626" y="2012475"/>
            <a:ext cx="748800" cy="30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5" name="Google Shape;35;p3"/>
          <p:cNvSpPr txBox="1">
            <a:spLocks noGrp="1"/>
          </p:cNvSpPr>
          <p:nvPr>
            <p:ph type="title" idx="17" hasCustomPrompt="1"/>
          </p:nvPr>
        </p:nvSpPr>
        <p:spPr>
          <a:xfrm>
            <a:off x="2879111" y="3386650"/>
            <a:ext cx="748800" cy="30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6" name="Google Shape;36;p3"/>
          <p:cNvSpPr txBox="1">
            <a:spLocks noGrp="1"/>
          </p:cNvSpPr>
          <p:nvPr>
            <p:ph type="title" idx="18" hasCustomPrompt="1"/>
          </p:nvPr>
        </p:nvSpPr>
        <p:spPr>
          <a:xfrm>
            <a:off x="5500879" y="3386650"/>
            <a:ext cx="748800" cy="30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2391481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1">
  <p:cSld name="Section 1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4"/>
          <p:cNvSpPr/>
          <p:nvPr/>
        </p:nvSpPr>
        <p:spPr>
          <a:xfrm>
            <a:off x="-1152650" y="-437650"/>
            <a:ext cx="6000900" cy="57147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4"/>
          <p:cNvSpPr/>
          <p:nvPr/>
        </p:nvSpPr>
        <p:spPr>
          <a:xfrm>
            <a:off x="-4362575" y="-437650"/>
            <a:ext cx="6000900" cy="57147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4"/>
          <p:cNvSpPr txBox="1">
            <a:spLocks noGrp="1"/>
          </p:cNvSpPr>
          <p:nvPr>
            <p:ph type="ctrTitle"/>
          </p:nvPr>
        </p:nvSpPr>
        <p:spPr>
          <a:xfrm flipH="1">
            <a:off x="1889225" y="2355535"/>
            <a:ext cx="3281400" cy="80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41" name="Google Shape;41;p4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1889225" y="1753435"/>
            <a:ext cx="2979300" cy="75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Font typeface="Nunito Sans ExtraBold"/>
              <a:buNone/>
              <a:defRPr sz="48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022535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">
  <p:cSld name="Four columns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6"/>
          <p:cNvSpPr txBox="1">
            <a:spLocks noGrp="1"/>
          </p:cNvSpPr>
          <p:nvPr>
            <p:ph type="ctrTitle"/>
          </p:nvPr>
        </p:nvSpPr>
        <p:spPr>
          <a:xfrm>
            <a:off x="3080975" y="405336"/>
            <a:ext cx="2982000" cy="68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ctrTitle" idx="2"/>
          </p:nvPr>
        </p:nvSpPr>
        <p:spPr>
          <a:xfrm flipH="1">
            <a:off x="1663075" y="2606298"/>
            <a:ext cx="1037100" cy="32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49" name="Google Shape;49;p6"/>
          <p:cNvSpPr txBox="1">
            <a:spLocks noGrp="1"/>
          </p:cNvSpPr>
          <p:nvPr>
            <p:ph type="subTitle" idx="1"/>
          </p:nvPr>
        </p:nvSpPr>
        <p:spPr>
          <a:xfrm flipH="1">
            <a:off x="1432475" y="2815693"/>
            <a:ext cx="1498200" cy="97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0" name="Google Shape;50;p6"/>
          <p:cNvSpPr txBox="1">
            <a:spLocks noGrp="1"/>
          </p:cNvSpPr>
          <p:nvPr>
            <p:ph type="ctrTitle" idx="3"/>
          </p:nvPr>
        </p:nvSpPr>
        <p:spPr>
          <a:xfrm flipH="1">
            <a:off x="4851150" y="2606423"/>
            <a:ext cx="1037100" cy="32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51" name="Google Shape;51;p6"/>
          <p:cNvSpPr txBox="1">
            <a:spLocks noGrp="1"/>
          </p:cNvSpPr>
          <p:nvPr>
            <p:ph type="subTitle" idx="4"/>
          </p:nvPr>
        </p:nvSpPr>
        <p:spPr>
          <a:xfrm flipH="1">
            <a:off x="4620550" y="2815693"/>
            <a:ext cx="1498200" cy="97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2" name="Google Shape;52;p6"/>
          <p:cNvSpPr txBox="1">
            <a:spLocks noGrp="1"/>
          </p:cNvSpPr>
          <p:nvPr>
            <p:ph type="ctrTitle" idx="5"/>
          </p:nvPr>
        </p:nvSpPr>
        <p:spPr>
          <a:xfrm flipH="1">
            <a:off x="3257125" y="1763240"/>
            <a:ext cx="1037100" cy="32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53" name="Google Shape;53;p6"/>
          <p:cNvSpPr txBox="1">
            <a:spLocks noGrp="1"/>
          </p:cNvSpPr>
          <p:nvPr>
            <p:ph type="subTitle" idx="6"/>
          </p:nvPr>
        </p:nvSpPr>
        <p:spPr>
          <a:xfrm flipH="1">
            <a:off x="3026513" y="1972515"/>
            <a:ext cx="1498200" cy="97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4" name="Google Shape;54;p6"/>
          <p:cNvSpPr txBox="1">
            <a:spLocks noGrp="1"/>
          </p:cNvSpPr>
          <p:nvPr>
            <p:ph type="ctrTitle" idx="7"/>
          </p:nvPr>
        </p:nvSpPr>
        <p:spPr>
          <a:xfrm flipH="1">
            <a:off x="6445175" y="1763240"/>
            <a:ext cx="1037100" cy="32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55" name="Google Shape;55;p6"/>
          <p:cNvSpPr txBox="1">
            <a:spLocks noGrp="1"/>
          </p:cNvSpPr>
          <p:nvPr>
            <p:ph type="subTitle" idx="8"/>
          </p:nvPr>
        </p:nvSpPr>
        <p:spPr>
          <a:xfrm flipH="1">
            <a:off x="6214563" y="1972515"/>
            <a:ext cx="1498200" cy="97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0588196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985">
          <p15:clr>
            <a:srgbClr val="FA7B17"/>
          </p15:clr>
        </p15:guide>
        <p15:guide id="2" orient="horz" pos="1460">
          <p15:clr>
            <a:srgbClr val="FA7B17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26571-0BEE-4E6A-B85F-FB7A9FBA87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07865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2">
  <p:cSld name="Section 2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7"/>
          <p:cNvSpPr/>
          <p:nvPr/>
        </p:nvSpPr>
        <p:spPr>
          <a:xfrm flipH="1">
            <a:off x="4308501" y="-424791"/>
            <a:ext cx="6000900" cy="57147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7"/>
          <p:cNvSpPr/>
          <p:nvPr/>
        </p:nvSpPr>
        <p:spPr>
          <a:xfrm flipH="1">
            <a:off x="7518426" y="-424791"/>
            <a:ext cx="6000900" cy="57147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59;p7"/>
          <p:cNvSpPr txBox="1">
            <a:spLocks noGrp="1"/>
          </p:cNvSpPr>
          <p:nvPr>
            <p:ph type="ctrTitle"/>
          </p:nvPr>
        </p:nvSpPr>
        <p:spPr>
          <a:xfrm>
            <a:off x="4020266" y="2355535"/>
            <a:ext cx="3281400" cy="80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60" name="Google Shape;60;p7"/>
          <p:cNvSpPr txBox="1">
            <a:spLocks noGrp="1"/>
          </p:cNvSpPr>
          <p:nvPr>
            <p:ph type="title" idx="2" hasCustomPrompt="1"/>
          </p:nvPr>
        </p:nvSpPr>
        <p:spPr>
          <a:xfrm>
            <a:off x="4322366" y="1753435"/>
            <a:ext cx="2979300" cy="75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Font typeface="Nunito Sans ExtraBold"/>
              <a:buNone/>
              <a:defRPr sz="48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Nunito Sans ExtraBold"/>
              <a:buNone/>
              <a:defRPr sz="48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Nunito Sans ExtraBold"/>
              <a:buNone/>
              <a:defRPr sz="48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Nunito Sans ExtraBold"/>
              <a:buNone/>
              <a:defRPr sz="48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Nunito Sans ExtraBold"/>
              <a:buNone/>
              <a:defRPr sz="48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Nunito Sans ExtraBold"/>
              <a:buNone/>
              <a:defRPr sz="48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Nunito Sans ExtraBold"/>
              <a:buNone/>
              <a:defRPr sz="48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Nunito Sans ExtraBold"/>
              <a:buNone/>
              <a:defRPr sz="48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Nunito Sans ExtraBold"/>
              <a:buNone/>
              <a:defRPr sz="48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3853589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2">
  <p:cSld name="Title + subtitle 2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oogle Shape;62;p8"/>
          <p:cNvGrpSpPr/>
          <p:nvPr/>
        </p:nvGrpSpPr>
        <p:grpSpPr>
          <a:xfrm>
            <a:off x="1" y="-9524"/>
            <a:ext cx="3105188" cy="5210133"/>
            <a:chOff x="0" y="-9525"/>
            <a:chExt cx="3105188" cy="5210133"/>
          </a:xfrm>
        </p:grpSpPr>
        <p:sp>
          <p:nvSpPr>
            <p:cNvPr id="63" name="Google Shape;63;p8"/>
            <p:cNvSpPr/>
            <p:nvPr/>
          </p:nvSpPr>
          <p:spPr>
            <a:xfrm>
              <a:off x="266700" y="-9525"/>
              <a:ext cx="2838488" cy="5210133"/>
            </a:xfrm>
            <a:custGeom>
              <a:avLst/>
              <a:gdLst/>
              <a:ahLst/>
              <a:cxnLst/>
              <a:rect l="l" t="t" r="r" b="b"/>
              <a:pathLst>
                <a:path w="110490" h="204359" extrusionOk="0">
                  <a:moveTo>
                    <a:pt x="1524" y="0"/>
                  </a:moveTo>
                  <a:lnTo>
                    <a:pt x="110490" y="0"/>
                  </a:lnTo>
                  <a:lnTo>
                    <a:pt x="55732" y="204359"/>
                  </a:lnTo>
                  <a:lnTo>
                    <a:pt x="0" y="20435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</p:sp>
        <p:sp>
          <p:nvSpPr>
            <p:cNvPr id="64" name="Google Shape;64;p8"/>
            <p:cNvSpPr/>
            <p:nvPr/>
          </p:nvSpPr>
          <p:spPr>
            <a:xfrm>
              <a:off x="0" y="-9525"/>
              <a:ext cx="558000" cy="51624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65" name="Google Shape;65;p8"/>
          <p:cNvSpPr txBox="1">
            <a:spLocks noGrp="1"/>
          </p:cNvSpPr>
          <p:nvPr>
            <p:ph type="ctrTitle"/>
          </p:nvPr>
        </p:nvSpPr>
        <p:spPr>
          <a:xfrm>
            <a:off x="610871" y="405336"/>
            <a:ext cx="17373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9pPr>
          </a:lstStyle>
          <a:p>
            <a:endParaRPr/>
          </a:p>
        </p:txBody>
      </p:sp>
      <p:sp>
        <p:nvSpPr>
          <p:cNvPr id="66" name="Google Shape;66;p8"/>
          <p:cNvSpPr txBox="1">
            <a:spLocks noGrp="1"/>
          </p:cNvSpPr>
          <p:nvPr>
            <p:ph type="ctrTitle" idx="2"/>
          </p:nvPr>
        </p:nvSpPr>
        <p:spPr>
          <a:xfrm>
            <a:off x="5739302" y="1659506"/>
            <a:ext cx="2900100" cy="97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8"/>
          <p:cNvSpPr txBox="1">
            <a:spLocks noGrp="1"/>
          </p:cNvSpPr>
          <p:nvPr>
            <p:ph type="subTitle" idx="1"/>
          </p:nvPr>
        </p:nvSpPr>
        <p:spPr>
          <a:xfrm>
            <a:off x="5739302" y="2513494"/>
            <a:ext cx="2505000" cy="97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32846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3">
  <p:cSld name="Title + subtitle 3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9"/>
          <p:cNvSpPr txBox="1">
            <a:spLocks noGrp="1"/>
          </p:cNvSpPr>
          <p:nvPr>
            <p:ph type="ctrTitle"/>
          </p:nvPr>
        </p:nvSpPr>
        <p:spPr>
          <a:xfrm flipH="1">
            <a:off x="6795803" y="405336"/>
            <a:ext cx="17373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9pPr>
          </a:lstStyle>
          <a:p>
            <a:endParaRPr/>
          </a:p>
        </p:txBody>
      </p:sp>
      <p:sp>
        <p:nvSpPr>
          <p:cNvPr id="70" name="Google Shape;70;p9"/>
          <p:cNvSpPr txBox="1">
            <a:spLocks noGrp="1"/>
          </p:cNvSpPr>
          <p:nvPr>
            <p:ph type="ctrTitle" idx="2"/>
          </p:nvPr>
        </p:nvSpPr>
        <p:spPr>
          <a:xfrm flipH="1">
            <a:off x="720000" y="1982325"/>
            <a:ext cx="2671500" cy="64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9"/>
          <p:cNvSpPr txBox="1">
            <a:spLocks noGrp="1"/>
          </p:cNvSpPr>
          <p:nvPr>
            <p:ph type="subTitle" idx="1"/>
          </p:nvPr>
        </p:nvSpPr>
        <p:spPr>
          <a:xfrm flipH="1">
            <a:off x="1264200" y="2513497"/>
            <a:ext cx="2127300" cy="97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12447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074">
          <p15:clr>
            <a:srgbClr val="FA7B17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Three columns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0"/>
          <p:cNvSpPr/>
          <p:nvPr/>
        </p:nvSpPr>
        <p:spPr>
          <a:xfrm>
            <a:off x="-38249" y="-19124"/>
            <a:ext cx="3403525" cy="5213625"/>
          </a:xfrm>
          <a:custGeom>
            <a:avLst/>
            <a:gdLst/>
            <a:ahLst/>
            <a:cxnLst/>
            <a:rect l="l" t="t" r="r" b="b"/>
            <a:pathLst>
              <a:path w="136141" h="208545" extrusionOk="0">
                <a:moveTo>
                  <a:pt x="114980" y="0"/>
                </a:moveTo>
                <a:lnTo>
                  <a:pt x="136141" y="208545"/>
                </a:lnTo>
                <a:lnTo>
                  <a:pt x="0" y="208545"/>
                </a:lnTo>
                <a:lnTo>
                  <a:pt x="0" y="255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  <p:sp>
        <p:nvSpPr>
          <p:cNvPr id="74" name="Google Shape;74;p10"/>
          <p:cNvSpPr/>
          <p:nvPr/>
        </p:nvSpPr>
        <p:spPr>
          <a:xfrm>
            <a:off x="5729875" y="-6374"/>
            <a:ext cx="3792300" cy="5149875"/>
          </a:xfrm>
          <a:custGeom>
            <a:avLst/>
            <a:gdLst/>
            <a:ahLst/>
            <a:cxnLst/>
            <a:rect l="l" t="t" r="r" b="b"/>
            <a:pathLst>
              <a:path w="151692" h="205995" extrusionOk="0">
                <a:moveTo>
                  <a:pt x="34162" y="510"/>
                </a:moveTo>
                <a:lnTo>
                  <a:pt x="0" y="205995"/>
                </a:lnTo>
                <a:lnTo>
                  <a:pt x="140729" y="205995"/>
                </a:lnTo>
                <a:lnTo>
                  <a:pt x="151692" y="177186"/>
                </a:lnTo>
                <a:lnTo>
                  <a:pt x="14098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75" name="Google Shape;75;p10"/>
          <p:cNvSpPr txBox="1">
            <a:spLocks noGrp="1"/>
          </p:cNvSpPr>
          <p:nvPr>
            <p:ph type="ctrTitle"/>
          </p:nvPr>
        </p:nvSpPr>
        <p:spPr>
          <a:xfrm>
            <a:off x="3080975" y="405336"/>
            <a:ext cx="2982000" cy="68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9pPr>
          </a:lstStyle>
          <a:p>
            <a:endParaRPr/>
          </a:p>
        </p:txBody>
      </p:sp>
      <p:sp>
        <p:nvSpPr>
          <p:cNvPr id="76" name="Google Shape;76;p10"/>
          <p:cNvSpPr txBox="1">
            <a:spLocks noGrp="1"/>
          </p:cNvSpPr>
          <p:nvPr>
            <p:ph type="ctrTitle" idx="2"/>
          </p:nvPr>
        </p:nvSpPr>
        <p:spPr>
          <a:xfrm flipH="1">
            <a:off x="719975" y="2423575"/>
            <a:ext cx="1374300" cy="64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7" name="Google Shape;77;p10"/>
          <p:cNvSpPr txBox="1">
            <a:spLocks noGrp="1"/>
          </p:cNvSpPr>
          <p:nvPr>
            <p:ph type="subTitle" idx="1"/>
          </p:nvPr>
        </p:nvSpPr>
        <p:spPr>
          <a:xfrm flipH="1">
            <a:off x="720000" y="2954750"/>
            <a:ext cx="1985100" cy="97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10"/>
          <p:cNvSpPr txBox="1">
            <a:spLocks noGrp="1"/>
          </p:cNvSpPr>
          <p:nvPr>
            <p:ph type="ctrTitle" idx="3"/>
          </p:nvPr>
        </p:nvSpPr>
        <p:spPr>
          <a:xfrm flipH="1">
            <a:off x="3884850" y="2423575"/>
            <a:ext cx="1374300" cy="64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0"/>
          <p:cNvSpPr txBox="1">
            <a:spLocks noGrp="1"/>
          </p:cNvSpPr>
          <p:nvPr>
            <p:ph type="subTitle" idx="4"/>
          </p:nvPr>
        </p:nvSpPr>
        <p:spPr>
          <a:xfrm flipH="1">
            <a:off x="3579450" y="2954750"/>
            <a:ext cx="1985100" cy="97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0" name="Google Shape;80;p10"/>
          <p:cNvSpPr txBox="1">
            <a:spLocks noGrp="1"/>
          </p:cNvSpPr>
          <p:nvPr>
            <p:ph type="ctrTitle" idx="5"/>
          </p:nvPr>
        </p:nvSpPr>
        <p:spPr>
          <a:xfrm flipH="1">
            <a:off x="7043225" y="2423575"/>
            <a:ext cx="1374300" cy="64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1" name="Google Shape;81;p10"/>
          <p:cNvSpPr txBox="1">
            <a:spLocks noGrp="1"/>
          </p:cNvSpPr>
          <p:nvPr>
            <p:ph type="subTitle" idx="6"/>
          </p:nvPr>
        </p:nvSpPr>
        <p:spPr>
          <a:xfrm flipH="1">
            <a:off x="6432425" y="2954750"/>
            <a:ext cx="1985100" cy="97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643426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">
  <p:cSld name="Title + design 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1"/>
          <p:cNvSpPr txBox="1">
            <a:spLocks noGrp="1"/>
          </p:cNvSpPr>
          <p:nvPr>
            <p:ph type="ctrTitle"/>
          </p:nvPr>
        </p:nvSpPr>
        <p:spPr>
          <a:xfrm>
            <a:off x="610871" y="405336"/>
            <a:ext cx="17373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69733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1">
  <p:cSld name="Title + Design 1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2"/>
          <p:cNvSpPr txBox="1">
            <a:spLocks noGrp="1"/>
          </p:cNvSpPr>
          <p:nvPr>
            <p:ph type="ctrTitle"/>
          </p:nvPr>
        </p:nvSpPr>
        <p:spPr>
          <a:xfrm>
            <a:off x="6793000" y="405336"/>
            <a:ext cx="17373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780434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2">
  <p:cSld name="Title + Design 2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3"/>
          <p:cNvSpPr txBox="1">
            <a:spLocks noGrp="1"/>
          </p:cNvSpPr>
          <p:nvPr>
            <p:ph type="ctrTitle"/>
          </p:nvPr>
        </p:nvSpPr>
        <p:spPr>
          <a:xfrm>
            <a:off x="3080975" y="405336"/>
            <a:ext cx="2982000" cy="68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187078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4"/>
          <p:cNvSpPr/>
          <p:nvPr/>
        </p:nvSpPr>
        <p:spPr>
          <a:xfrm flipH="1">
            <a:off x="4308501" y="-410756"/>
            <a:ext cx="6000900" cy="57147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0" name="Google Shape;90;p14"/>
          <p:cNvSpPr/>
          <p:nvPr/>
        </p:nvSpPr>
        <p:spPr>
          <a:xfrm flipH="1">
            <a:off x="7518426" y="-410756"/>
            <a:ext cx="6000900" cy="57147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1" name="Google Shape;91;p14"/>
          <p:cNvSpPr txBox="1">
            <a:spLocks noGrp="1"/>
          </p:cNvSpPr>
          <p:nvPr>
            <p:ph type="ctrTitle"/>
          </p:nvPr>
        </p:nvSpPr>
        <p:spPr>
          <a:xfrm flipH="1">
            <a:off x="5526018" y="1652050"/>
            <a:ext cx="1731600" cy="64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 Sans ExtraBold"/>
              <a:buNone/>
              <a:defRPr sz="1800" b="0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 ExtraBold"/>
              <a:buNone/>
              <a:defRPr sz="1100" b="0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 ExtraBold"/>
              <a:buNone/>
              <a:defRPr sz="1100" b="0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 ExtraBold"/>
              <a:buNone/>
              <a:defRPr sz="1100" b="0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 ExtraBold"/>
              <a:buNone/>
              <a:defRPr sz="1100" b="0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 ExtraBold"/>
              <a:buNone/>
              <a:defRPr sz="1100" b="0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 ExtraBold"/>
              <a:buNone/>
              <a:defRPr sz="1100" b="0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 ExtraBold"/>
              <a:buNone/>
              <a:defRPr sz="1100" b="0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 ExtraBold"/>
              <a:buNone/>
              <a:defRPr sz="1100" b="0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9pPr>
          </a:lstStyle>
          <a:p>
            <a:endParaRPr/>
          </a:p>
        </p:txBody>
      </p:sp>
      <p:sp>
        <p:nvSpPr>
          <p:cNvPr id="92" name="Google Shape;92;p14"/>
          <p:cNvSpPr txBox="1">
            <a:spLocks noGrp="1"/>
          </p:cNvSpPr>
          <p:nvPr>
            <p:ph type="ctrTitle" idx="2"/>
          </p:nvPr>
        </p:nvSpPr>
        <p:spPr>
          <a:xfrm>
            <a:off x="3999944" y="2355535"/>
            <a:ext cx="3281400" cy="80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100"/>
              <a:buFont typeface="Assistant ExtraLight"/>
              <a:buNone/>
              <a:defRPr sz="1100" b="0">
                <a:latin typeface="Assistant ExtraLight"/>
                <a:ea typeface="Assistant ExtraLight"/>
                <a:cs typeface="Assistant ExtraLight"/>
                <a:sym typeface="Assistant ExtraLight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100"/>
              <a:buFont typeface="Assistant ExtraLight"/>
              <a:buNone/>
              <a:defRPr sz="1100" b="0">
                <a:latin typeface="Assistant ExtraLight"/>
                <a:ea typeface="Assistant ExtraLight"/>
                <a:cs typeface="Assistant ExtraLight"/>
                <a:sym typeface="Assistant ExtraLight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100"/>
              <a:buFont typeface="Assistant ExtraLight"/>
              <a:buNone/>
              <a:defRPr sz="1100" b="0">
                <a:latin typeface="Assistant ExtraLight"/>
                <a:ea typeface="Assistant ExtraLight"/>
                <a:cs typeface="Assistant ExtraLight"/>
                <a:sym typeface="Assistant ExtraLight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100"/>
              <a:buFont typeface="Assistant ExtraLight"/>
              <a:buNone/>
              <a:defRPr sz="1100" b="0">
                <a:latin typeface="Assistant ExtraLight"/>
                <a:ea typeface="Assistant ExtraLight"/>
                <a:cs typeface="Assistant ExtraLight"/>
                <a:sym typeface="Assistant ExtraLight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100"/>
              <a:buFont typeface="Assistant ExtraLight"/>
              <a:buNone/>
              <a:defRPr sz="1100" b="0">
                <a:latin typeface="Assistant ExtraLight"/>
                <a:ea typeface="Assistant ExtraLight"/>
                <a:cs typeface="Assistant ExtraLight"/>
                <a:sym typeface="Assistant ExtraLight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100"/>
              <a:buFont typeface="Assistant ExtraLight"/>
              <a:buNone/>
              <a:defRPr sz="1100" b="0">
                <a:latin typeface="Assistant ExtraLight"/>
                <a:ea typeface="Assistant ExtraLight"/>
                <a:cs typeface="Assistant ExtraLight"/>
                <a:sym typeface="Assistant ExtraLight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100"/>
              <a:buFont typeface="Assistant ExtraLight"/>
              <a:buNone/>
              <a:defRPr sz="1100" b="0">
                <a:latin typeface="Assistant ExtraLight"/>
                <a:ea typeface="Assistant ExtraLight"/>
                <a:cs typeface="Assistant ExtraLight"/>
                <a:sym typeface="Assistant ExtraLight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100"/>
              <a:buFont typeface="Assistant ExtraLight"/>
              <a:buNone/>
              <a:defRPr sz="1100" b="0">
                <a:latin typeface="Assistant ExtraLight"/>
                <a:ea typeface="Assistant ExtraLight"/>
                <a:cs typeface="Assistant ExtraLight"/>
                <a:sym typeface="Assistant ExtraLight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100"/>
              <a:buFont typeface="Assistant ExtraLight"/>
              <a:buNone/>
              <a:defRPr sz="1100" b="0">
                <a:latin typeface="Assistant ExtraLight"/>
                <a:ea typeface="Assistant ExtraLight"/>
                <a:cs typeface="Assistant ExtraLight"/>
                <a:sym typeface="Assistant Extra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587954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redits">
  <p:cSld name="Credits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5"/>
          <p:cNvSpPr/>
          <p:nvPr/>
        </p:nvSpPr>
        <p:spPr>
          <a:xfrm>
            <a:off x="-64300" y="1073701"/>
            <a:ext cx="9251875" cy="4108375"/>
          </a:xfrm>
          <a:custGeom>
            <a:avLst/>
            <a:gdLst/>
            <a:ahLst/>
            <a:cxnLst/>
            <a:rect l="l" t="t" r="r" b="b"/>
            <a:pathLst>
              <a:path w="370075" h="164335" extrusionOk="0">
                <a:moveTo>
                  <a:pt x="2058" y="32147"/>
                </a:moveTo>
                <a:lnTo>
                  <a:pt x="186709" y="0"/>
                </a:lnTo>
                <a:lnTo>
                  <a:pt x="370075" y="32147"/>
                </a:lnTo>
                <a:lnTo>
                  <a:pt x="370075" y="164335"/>
                </a:lnTo>
                <a:lnTo>
                  <a:pt x="0" y="164335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  <p:sp>
        <p:nvSpPr>
          <p:cNvPr id="95" name="Google Shape;95;p15"/>
          <p:cNvSpPr txBox="1">
            <a:spLocks noGrp="1"/>
          </p:cNvSpPr>
          <p:nvPr>
            <p:ph type="body" idx="1"/>
          </p:nvPr>
        </p:nvSpPr>
        <p:spPr>
          <a:xfrm>
            <a:off x="2780100" y="2134800"/>
            <a:ext cx="3583800" cy="14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29844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 sz="1100">
                <a:solidFill>
                  <a:schemeClr val="lt1"/>
                </a:solidFill>
              </a:defRPr>
            </a:lvl1pPr>
            <a:lvl2pPr marL="914378" lvl="1" indent="-298442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 sz="1100">
                <a:solidFill>
                  <a:schemeClr val="lt1"/>
                </a:solidFill>
              </a:defRPr>
            </a:lvl2pPr>
            <a:lvl3pPr marL="1371566" lvl="2" indent="-298442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 sz="1100">
                <a:solidFill>
                  <a:schemeClr val="lt1"/>
                </a:solidFill>
              </a:defRPr>
            </a:lvl3pPr>
            <a:lvl4pPr marL="1828754" lvl="3" indent="-298442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 sz="1100">
                <a:solidFill>
                  <a:schemeClr val="lt1"/>
                </a:solidFill>
              </a:defRPr>
            </a:lvl4pPr>
            <a:lvl5pPr marL="2285943" lvl="4" indent="-298442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 sz="1100">
                <a:solidFill>
                  <a:schemeClr val="lt1"/>
                </a:solidFill>
              </a:defRPr>
            </a:lvl5pPr>
            <a:lvl6pPr marL="2743132" lvl="5" indent="-298442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 sz="1100">
                <a:solidFill>
                  <a:schemeClr val="lt1"/>
                </a:solidFill>
              </a:defRPr>
            </a:lvl6pPr>
            <a:lvl7pPr marL="3200320" lvl="6" indent="-298442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 sz="1100">
                <a:solidFill>
                  <a:schemeClr val="lt1"/>
                </a:solidFill>
              </a:defRPr>
            </a:lvl7pPr>
            <a:lvl8pPr marL="3657509" lvl="7" indent="-298442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 sz="1100">
                <a:solidFill>
                  <a:schemeClr val="lt1"/>
                </a:solidFill>
              </a:defRPr>
            </a:lvl8pPr>
            <a:lvl9pPr marL="4114697" lvl="8" indent="-298442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 sz="1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ctrTitle"/>
          </p:nvPr>
        </p:nvSpPr>
        <p:spPr>
          <a:xfrm>
            <a:off x="3080975" y="405336"/>
            <a:ext cx="2982000" cy="68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117146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sources">
  <p:cSld name="Resources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" name="Google Shape;98;p16"/>
          <p:cNvGrpSpPr/>
          <p:nvPr/>
        </p:nvGrpSpPr>
        <p:grpSpPr>
          <a:xfrm>
            <a:off x="-6586" y="-192875"/>
            <a:ext cx="9174175" cy="1384272"/>
            <a:chOff x="0" y="-40481"/>
            <a:chExt cx="9144000" cy="1384272"/>
          </a:xfrm>
        </p:grpSpPr>
        <p:sp>
          <p:nvSpPr>
            <p:cNvPr id="99" name="Google Shape;99;p16"/>
            <p:cNvSpPr/>
            <p:nvPr/>
          </p:nvSpPr>
          <p:spPr>
            <a:xfrm rot="10800000">
              <a:off x="1200" y="799890"/>
              <a:ext cx="9142800" cy="5439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" name="Google Shape;100;p16"/>
            <p:cNvSpPr/>
            <p:nvPr/>
          </p:nvSpPr>
          <p:spPr>
            <a:xfrm>
              <a:off x="0" y="-40481"/>
              <a:ext cx="9144000" cy="8562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01" name="Google Shape;101;p16"/>
          <p:cNvSpPr txBox="1">
            <a:spLocks noGrp="1"/>
          </p:cNvSpPr>
          <p:nvPr>
            <p:ph type="body" idx="1"/>
          </p:nvPr>
        </p:nvSpPr>
        <p:spPr>
          <a:xfrm>
            <a:off x="720000" y="1183700"/>
            <a:ext cx="3771600" cy="14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28574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Char char="●"/>
              <a:defRPr sz="900">
                <a:solidFill>
                  <a:srgbClr val="000000"/>
                </a:solidFill>
              </a:defRPr>
            </a:lvl1pPr>
            <a:lvl2pPr marL="914378" lvl="1" indent="-285743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900"/>
              <a:buChar char="○"/>
              <a:defRPr sz="900">
                <a:solidFill>
                  <a:srgbClr val="000000"/>
                </a:solidFill>
              </a:defRPr>
            </a:lvl2pPr>
            <a:lvl3pPr marL="1371566" lvl="2" indent="-285743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900"/>
              <a:buChar char="■"/>
              <a:defRPr sz="900">
                <a:solidFill>
                  <a:srgbClr val="000000"/>
                </a:solidFill>
              </a:defRPr>
            </a:lvl3pPr>
            <a:lvl4pPr marL="1828754" lvl="3" indent="-285743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900"/>
              <a:buChar char="●"/>
              <a:defRPr sz="900">
                <a:solidFill>
                  <a:srgbClr val="000000"/>
                </a:solidFill>
              </a:defRPr>
            </a:lvl4pPr>
            <a:lvl5pPr marL="2285943" lvl="4" indent="-285743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900"/>
              <a:buChar char="○"/>
              <a:defRPr sz="900">
                <a:solidFill>
                  <a:srgbClr val="000000"/>
                </a:solidFill>
              </a:defRPr>
            </a:lvl5pPr>
            <a:lvl6pPr marL="2743132" lvl="5" indent="-285743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900"/>
              <a:buChar char="■"/>
              <a:defRPr sz="900">
                <a:solidFill>
                  <a:srgbClr val="000000"/>
                </a:solidFill>
              </a:defRPr>
            </a:lvl6pPr>
            <a:lvl7pPr marL="3200320" lvl="6" indent="-285743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900"/>
              <a:buChar char="●"/>
              <a:defRPr sz="900">
                <a:solidFill>
                  <a:srgbClr val="000000"/>
                </a:solidFill>
              </a:defRPr>
            </a:lvl7pPr>
            <a:lvl8pPr marL="3657509" lvl="7" indent="-285743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900"/>
              <a:buChar char="○"/>
              <a:defRPr sz="900">
                <a:solidFill>
                  <a:srgbClr val="000000"/>
                </a:solidFill>
              </a:defRPr>
            </a:lvl8pPr>
            <a:lvl9pPr marL="4114697" lvl="8" indent="-285743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900"/>
              <a:buChar char="■"/>
              <a:defRPr sz="9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ctrTitle"/>
          </p:nvPr>
        </p:nvSpPr>
        <p:spPr>
          <a:xfrm>
            <a:off x="3080975" y="405336"/>
            <a:ext cx="2982000" cy="68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98759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0FC76-1874-41B1-BB87-6CF731F335FF}" type="datetime1">
              <a:rPr lang="ru-RU" smtClean="0"/>
              <a:t>15.05.2023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7C951-A484-4E00-8120-693E4D6E0D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10101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Blank slide">
    <p:bg>
      <p:bgPr>
        <a:noFill/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41680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A55BE-80D1-4CED-9FF7-593C689A27D5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B888D-A838-4AB9-939B-64D0F992F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5260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BD52C-17B7-4928-A611-704999D3416E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83D4C-3FAF-401A-BC6B-667A59123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6707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9915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2439D-11AA-43C6-92BB-B7AB12F5E1FA}" type="datetimeFigureOut">
              <a:rPr lang="ru-RU" smtClean="0"/>
              <a:t>15.05.2023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1D1CB-86EC-4B9C-B5A5-2A880CCD91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95089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2439D-11AA-43C6-92BB-B7AB12F5E1FA}" type="datetimeFigureOut">
              <a:rPr lang="ru-RU" smtClean="0"/>
              <a:t>15.05.2023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1D1CB-86EC-4B9C-B5A5-2A880CCD91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55053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2439D-11AA-43C6-92BB-B7AB12F5E1FA}" type="datetimeFigureOut">
              <a:rPr lang="ru-RU" smtClean="0"/>
              <a:t>15.05.2023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1D1CB-86EC-4B9C-B5A5-2A880CCD91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82105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2439D-11AA-43C6-92BB-B7AB12F5E1FA}" type="datetimeFigureOut">
              <a:rPr lang="ru-RU" smtClean="0"/>
              <a:t>15.05.2023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1D1CB-86EC-4B9C-B5A5-2A880CCD91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05173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2439D-11AA-43C6-92BB-B7AB12F5E1FA}" type="datetimeFigureOut">
              <a:rPr lang="ru-RU" smtClean="0"/>
              <a:t>15.05.2023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1D1CB-86EC-4B9C-B5A5-2A880CCD91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83111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2439D-11AA-43C6-92BB-B7AB12F5E1FA}" type="datetimeFigureOut">
              <a:rPr lang="ru-RU" smtClean="0"/>
              <a:t>15.05.2023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1D1CB-86EC-4B9C-B5A5-2A880CCD91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86118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4546A-2C63-4707-8435-8F2300F68B4E}" type="datetime1">
              <a:rPr lang="ru-RU" smtClean="0"/>
              <a:t>15.05.2023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7C951-A484-4E00-8120-693E4D6E0D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92434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2439D-11AA-43C6-92BB-B7AB12F5E1FA}" type="datetimeFigureOut">
              <a:rPr lang="ru-RU" smtClean="0"/>
              <a:t>15.05.2023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1D1CB-86EC-4B9C-B5A5-2A880CCD91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67039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2439D-11AA-43C6-92BB-B7AB12F5E1FA}" type="datetimeFigureOut">
              <a:rPr lang="ru-RU" smtClean="0"/>
              <a:t>15.05.2023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1D1CB-86EC-4B9C-B5A5-2A880CCD91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56300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2439D-11AA-43C6-92BB-B7AB12F5E1FA}" type="datetimeFigureOut">
              <a:rPr lang="ru-RU" smtClean="0"/>
              <a:t>15.05.2023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1D1CB-86EC-4B9C-B5A5-2A880CCD91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74214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2439D-11AA-43C6-92BB-B7AB12F5E1FA}" type="datetimeFigureOut">
              <a:rPr lang="ru-RU" smtClean="0"/>
              <a:t>15.05.2023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1D1CB-86EC-4B9C-B5A5-2A880CCD91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60938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2439D-11AA-43C6-92BB-B7AB12F5E1FA}" type="datetimeFigureOut">
              <a:rPr lang="ru-RU" smtClean="0"/>
              <a:t>15.05.2023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1D1CB-86EC-4B9C-B5A5-2A880CCD91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470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401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+Body+Pic RT+Lt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1FBF0AC-83FA-504D-B522-05E39AB0768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9321" y="273844"/>
            <a:ext cx="8657035" cy="3610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 spc="225">
                <a:solidFill>
                  <a:schemeClr val="bg2">
                    <a:lumMod val="25000"/>
                  </a:schemeClr>
                </a:solidFill>
                <a:latin typeface="Arial Nova Light" panose="020B0304020202020204" pitchFamily="34" charset="0"/>
              </a:defRPr>
            </a:lvl1pPr>
            <a:lvl5pPr marL="7144" marR="0" indent="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 b="0" i="0">
                <a:solidFill>
                  <a:schemeClr val="bg2">
                    <a:lumMod val="25000"/>
                  </a:schemeClr>
                </a:solidFill>
                <a:latin typeface="Arial Nova Light" panose="020B0304020202020204" pitchFamily="34" charset="0"/>
              </a:defRPr>
            </a:lvl5pPr>
          </a:lstStyle>
          <a:p>
            <a:pPr lvl="0"/>
            <a:r>
              <a:rPr lang="en-US" dirty="0"/>
              <a:t>TITLE TITLE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58E452BE-E1CE-6F44-988F-5FC29C1573B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9322" y="1264682"/>
            <a:ext cx="2777729" cy="3709749"/>
          </a:xfrm>
          <a:prstGeom prst="rect">
            <a:avLst/>
          </a:prstGeom>
        </p:spPr>
        <p:txBody>
          <a:bodyPr/>
          <a:lstStyle>
            <a:lvl1pPr marL="0" indent="342900" algn="just">
              <a:lnSpc>
                <a:spcPct val="150000"/>
              </a:lnSpc>
              <a:buNone/>
              <a:tabLst/>
              <a:defRPr sz="1200" b="1" i="0">
                <a:solidFill>
                  <a:schemeClr val="bg2">
                    <a:lumMod val="25000"/>
                  </a:schemeClr>
                </a:solidFill>
                <a:latin typeface="Arial Nova" panose="020B0504020202020204" pitchFamily="34" charset="0"/>
              </a:defRPr>
            </a:lvl1pPr>
          </a:lstStyle>
          <a:p>
            <a:pPr lvl="0"/>
            <a:r>
              <a:rPr lang="en-US" dirty="0"/>
              <a:t>Body text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1660D5-CF05-ED4C-8AB3-91DB9951C3B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9322" y="634604"/>
            <a:ext cx="8657034" cy="292894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spcBef>
                <a:spcPts val="0"/>
              </a:spcBef>
              <a:buNone/>
              <a:defRPr sz="1500" b="1" i="0">
                <a:solidFill>
                  <a:schemeClr val="bg2">
                    <a:lumMod val="25000"/>
                  </a:schemeClr>
                </a:solidFill>
                <a:latin typeface="Arial Nova" panose="020B05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EA48627-97B3-FC41-82C5-7BF30075ABD9}"/>
              </a:ext>
            </a:extLst>
          </p:cNvPr>
          <p:cNvGrpSpPr/>
          <p:nvPr userDrawn="1"/>
        </p:nvGrpSpPr>
        <p:grpSpPr>
          <a:xfrm>
            <a:off x="367474" y="926939"/>
            <a:ext cx="905256" cy="45719"/>
            <a:chOff x="485152" y="1449212"/>
            <a:chExt cx="1207008" cy="60959"/>
          </a:xfrm>
        </p:grpSpPr>
        <p:sp>
          <p:nvSpPr>
            <p:cNvPr id="23" name="BAR">
              <a:extLst>
                <a:ext uri="{FF2B5EF4-FFF2-40B4-BE49-F238E27FC236}">
                  <a16:creationId xmlns:a16="http://schemas.microsoft.com/office/drawing/2014/main" id="{62B71EAB-6733-714F-B4A2-7EB6AE6514A5}"/>
                </a:ext>
              </a:extLst>
            </p:cNvPr>
            <p:cNvSpPr/>
            <p:nvPr userDrawn="1"/>
          </p:nvSpPr>
          <p:spPr>
            <a:xfrm>
              <a:off x="1289824" y="1449212"/>
              <a:ext cx="402336" cy="60959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latin typeface="Lato" panose="020F0502020204030203" pitchFamily="34" charset="0"/>
              </a:endParaRPr>
            </a:p>
          </p:txBody>
        </p:sp>
        <p:sp>
          <p:nvSpPr>
            <p:cNvPr id="6" name="BAR">
              <a:extLst>
                <a:ext uri="{FF2B5EF4-FFF2-40B4-BE49-F238E27FC236}">
                  <a16:creationId xmlns:a16="http://schemas.microsoft.com/office/drawing/2014/main" id="{671D88EE-4A90-F748-94EE-7DC78980D1AC}"/>
                </a:ext>
              </a:extLst>
            </p:cNvPr>
            <p:cNvSpPr/>
            <p:nvPr userDrawn="1"/>
          </p:nvSpPr>
          <p:spPr>
            <a:xfrm>
              <a:off x="887488" y="1449212"/>
              <a:ext cx="402336" cy="60959"/>
            </a:xfrm>
            <a:prstGeom prst="rect">
              <a:avLst/>
            </a:prstGeom>
            <a:solidFill>
              <a:srgbClr val="0183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latin typeface="Lato" panose="020F0502020204030203" pitchFamily="34" charset="0"/>
              </a:endParaRPr>
            </a:p>
          </p:txBody>
        </p:sp>
        <p:sp>
          <p:nvSpPr>
            <p:cNvPr id="7" name="BAR">
              <a:extLst>
                <a:ext uri="{FF2B5EF4-FFF2-40B4-BE49-F238E27FC236}">
                  <a16:creationId xmlns:a16="http://schemas.microsoft.com/office/drawing/2014/main" id="{D20B0EA9-F075-1A4B-92E9-C1F396441D1F}"/>
                </a:ext>
              </a:extLst>
            </p:cNvPr>
            <p:cNvSpPr/>
            <p:nvPr userDrawn="1"/>
          </p:nvSpPr>
          <p:spPr>
            <a:xfrm>
              <a:off x="485152" y="1449212"/>
              <a:ext cx="402336" cy="60959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latin typeface="Lato" panose="020F050202020403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902012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BD52C-17B7-4928-A611-704999D3416E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83D4C-3FAF-401A-BC6B-667A59123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60383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BD52C-17B7-4928-A611-704999D3416E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83D4C-3FAF-401A-BC6B-667A59123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83987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BD52C-17B7-4928-A611-704999D3416E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83D4C-3FAF-401A-BC6B-667A59123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215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ACEE8-6E12-43F3-A33B-A2E2A9D0C443}" type="datetime1">
              <a:rPr lang="ru-RU" smtClean="0"/>
              <a:t>15.05.2023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7C951-A484-4E00-8120-693E4D6E0D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157250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BD52C-17B7-4928-A611-704999D3416E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83D4C-3FAF-401A-BC6B-667A59123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15209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273846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BD52C-17B7-4928-A611-704999D3416E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83D4C-3FAF-401A-BC6B-667A59123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94784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BD52C-17B7-4928-A611-704999D3416E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83D4C-3FAF-401A-BC6B-667A59123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8826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BD52C-17B7-4928-A611-704999D3416E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83D4C-3FAF-401A-BC6B-667A59123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14948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BD52C-17B7-4928-A611-704999D3416E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83D4C-3FAF-401A-BC6B-667A59123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95447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BD52C-17B7-4928-A611-704999D3416E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83D4C-3FAF-401A-BC6B-667A59123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0468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BD52C-17B7-4928-A611-704999D3416E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83D4C-3FAF-401A-BC6B-667A59123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70978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BD52C-17B7-4928-A611-704999D3416E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83D4C-3FAF-401A-BC6B-667A59123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68981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7343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7B635D-3070-46EF-B814-E94070A461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ru-KG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FD6EA2E-2CE9-4934-A688-B8B11A90CE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ru-KG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61DC7CE-D88B-4677-BF98-721561841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26D71-B786-40B3-A73F-81424D5D60D7}" type="datetimeFigureOut">
              <a:rPr lang="ru-KG" smtClean="0"/>
              <a:t>05/15/2023</a:t>
            </a:fld>
            <a:endParaRPr lang="ru-KG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C25EF6B-0BDE-4E04-80EA-5267A45E1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G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6BC6E0E-8CED-4C99-8BE1-090DB1D86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1449A-3139-4C87-B7D5-85FF17F54E30}" type="slidenum">
              <a:rPr lang="ru-KG" smtClean="0"/>
              <a:t>‹#›</a:t>
            </a:fld>
            <a:endParaRPr lang="ru-KG"/>
          </a:p>
        </p:txBody>
      </p:sp>
    </p:spTree>
    <p:extLst>
      <p:ext uri="{BB962C8B-B14F-4D97-AF65-F5344CB8AC3E}">
        <p14:creationId xmlns:p14="http://schemas.microsoft.com/office/powerpoint/2010/main" val="2562026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4310B-7676-47CF-990E-074EF597C4D6}" type="datetime1">
              <a:rPr lang="ru-RU" smtClean="0"/>
              <a:t>15.05.2023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7C951-A484-4E00-8120-693E4D6E0D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18297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9DBA39-7CB3-4B53-86D3-61B653537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G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65E1E89-D97C-4664-B3A4-031A9C7F93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G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26A7DBB-210F-42E6-A843-754F38D8F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26D71-B786-40B3-A73F-81424D5D60D7}" type="datetimeFigureOut">
              <a:rPr lang="ru-KG" smtClean="0"/>
              <a:t>05/15/2023</a:t>
            </a:fld>
            <a:endParaRPr lang="ru-KG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63A014-B6C5-432C-A328-C6D3C4A35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G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E6F355-4F49-4413-9EDA-53B7243D5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1449A-3139-4C87-B7D5-85FF17F54E30}" type="slidenum">
              <a:rPr lang="ru-KG" smtClean="0"/>
              <a:t>‹#›</a:t>
            </a:fld>
            <a:endParaRPr lang="ru-KG"/>
          </a:p>
        </p:txBody>
      </p:sp>
    </p:spTree>
    <p:extLst>
      <p:ext uri="{BB962C8B-B14F-4D97-AF65-F5344CB8AC3E}">
        <p14:creationId xmlns:p14="http://schemas.microsoft.com/office/powerpoint/2010/main" val="409345597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D17A54-D8DB-4459-B63C-12F410A13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ru-KG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5375BC4-E3F0-48CD-97CB-080CA90829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E486CCD-D6F3-407B-8173-D2A388505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26D71-B786-40B3-A73F-81424D5D60D7}" type="datetimeFigureOut">
              <a:rPr lang="ru-KG" smtClean="0"/>
              <a:t>05/15/2023</a:t>
            </a:fld>
            <a:endParaRPr lang="ru-KG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CE27FB9-4BA1-4F0D-AF3F-96BFC5734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G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7CC9AC4-C1A7-4C94-A745-EAD578FD7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1449A-3139-4C87-B7D5-85FF17F54E30}" type="slidenum">
              <a:rPr lang="ru-KG" smtClean="0"/>
              <a:t>‹#›</a:t>
            </a:fld>
            <a:endParaRPr lang="ru-KG"/>
          </a:p>
        </p:txBody>
      </p:sp>
    </p:spTree>
    <p:extLst>
      <p:ext uri="{BB962C8B-B14F-4D97-AF65-F5344CB8AC3E}">
        <p14:creationId xmlns:p14="http://schemas.microsoft.com/office/powerpoint/2010/main" val="181530254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F58046-6D28-4D9D-A47E-8E8F1F48A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G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996E701-3128-4D36-8C5D-E251F3A376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G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370C94F-D8D5-4059-BE31-812F65A61D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G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D4D1398-3E8E-4B1D-92E6-3E2D427316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26D71-B786-40B3-A73F-81424D5D60D7}" type="datetimeFigureOut">
              <a:rPr lang="ru-KG" smtClean="0"/>
              <a:t>05/15/2023</a:t>
            </a:fld>
            <a:endParaRPr lang="ru-KG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71DF198-E6B9-4F04-B6D3-A8C83D568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G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8AC719F-FDBE-4CDC-9062-82B085BD1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1449A-3139-4C87-B7D5-85FF17F54E30}" type="slidenum">
              <a:rPr lang="ru-KG" smtClean="0"/>
              <a:t>‹#›</a:t>
            </a:fld>
            <a:endParaRPr lang="ru-KG"/>
          </a:p>
        </p:txBody>
      </p:sp>
    </p:spTree>
    <p:extLst>
      <p:ext uri="{BB962C8B-B14F-4D97-AF65-F5344CB8AC3E}">
        <p14:creationId xmlns:p14="http://schemas.microsoft.com/office/powerpoint/2010/main" val="333927956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3ED025-11BE-47F6-87DE-9679FF6FB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G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D63EE58-CD14-4966-A08F-A80A17FCCB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0AFADE9-4C40-4007-BE2F-0696F354B8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G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7D0E68B-0BF4-4CA4-B574-FBF8B160DD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B5668BC-1F15-479E-877A-55F7EA1C45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G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9ABCAE1-E9C9-4A2B-8181-B91B27543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26D71-B786-40B3-A73F-81424D5D60D7}" type="datetimeFigureOut">
              <a:rPr lang="ru-KG" smtClean="0"/>
              <a:t>05/15/2023</a:t>
            </a:fld>
            <a:endParaRPr lang="ru-KG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3B48A9F-D755-4E68-BDDE-372D455CD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G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D3F12B4-1736-4CB7-B2AE-2424BB642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1449A-3139-4C87-B7D5-85FF17F54E30}" type="slidenum">
              <a:rPr lang="ru-KG" smtClean="0"/>
              <a:t>‹#›</a:t>
            </a:fld>
            <a:endParaRPr lang="ru-KG"/>
          </a:p>
        </p:txBody>
      </p:sp>
    </p:spTree>
    <p:extLst>
      <p:ext uri="{BB962C8B-B14F-4D97-AF65-F5344CB8AC3E}">
        <p14:creationId xmlns:p14="http://schemas.microsoft.com/office/powerpoint/2010/main" val="160818298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E2594F-FD27-43B6-A875-28F4FD7C1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G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86460E0-489A-4BF4-8206-0E45B0FE1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26D71-B786-40B3-A73F-81424D5D60D7}" type="datetimeFigureOut">
              <a:rPr lang="ru-KG" smtClean="0"/>
              <a:t>05/15/2023</a:t>
            </a:fld>
            <a:endParaRPr lang="ru-KG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E5E3084-7415-448D-B717-FCFD3C2FD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G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223454D-DAD6-40E0-B3A6-2EA4BBA41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1449A-3139-4C87-B7D5-85FF17F54E30}" type="slidenum">
              <a:rPr lang="ru-KG" smtClean="0"/>
              <a:t>‹#›</a:t>
            </a:fld>
            <a:endParaRPr lang="ru-KG"/>
          </a:p>
        </p:txBody>
      </p:sp>
    </p:spTree>
    <p:extLst>
      <p:ext uri="{BB962C8B-B14F-4D97-AF65-F5344CB8AC3E}">
        <p14:creationId xmlns:p14="http://schemas.microsoft.com/office/powerpoint/2010/main" val="222758144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125015C-A0D9-42CC-AE3D-E0381EB8F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26D71-B786-40B3-A73F-81424D5D60D7}" type="datetimeFigureOut">
              <a:rPr lang="ru-KG" smtClean="0"/>
              <a:t>05/15/2023</a:t>
            </a:fld>
            <a:endParaRPr lang="ru-KG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00566F6-FDA3-444C-A12B-07B5C5C71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G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9FA9AF5-5887-473D-B7B7-EF9F1202F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1449A-3139-4C87-B7D5-85FF17F54E30}" type="slidenum">
              <a:rPr lang="ru-KG" smtClean="0"/>
              <a:t>‹#›</a:t>
            </a:fld>
            <a:endParaRPr lang="ru-KG"/>
          </a:p>
        </p:txBody>
      </p:sp>
    </p:spTree>
    <p:extLst>
      <p:ext uri="{BB962C8B-B14F-4D97-AF65-F5344CB8AC3E}">
        <p14:creationId xmlns:p14="http://schemas.microsoft.com/office/powerpoint/2010/main" val="419231693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9A8E72-003C-4E7C-A92F-48FE08F42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ru-KG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6F2BFBA-40F9-4FCF-B6BF-6ABE547E94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G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EC2DA03-9008-49C2-B395-3775450DD0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EC4261E-FE20-4061-B910-CE0AC9135B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26D71-B786-40B3-A73F-81424D5D60D7}" type="datetimeFigureOut">
              <a:rPr lang="ru-KG" smtClean="0"/>
              <a:t>05/15/2023</a:t>
            </a:fld>
            <a:endParaRPr lang="ru-KG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3FEFA0F-F298-4A7D-9E19-1C3950BBB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G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93905E3-4FB8-4AC6-A209-0C48B474A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1449A-3139-4C87-B7D5-85FF17F54E30}" type="slidenum">
              <a:rPr lang="ru-KG" smtClean="0"/>
              <a:t>‹#›</a:t>
            </a:fld>
            <a:endParaRPr lang="ru-KG"/>
          </a:p>
        </p:txBody>
      </p:sp>
    </p:spTree>
    <p:extLst>
      <p:ext uri="{BB962C8B-B14F-4D97-AF65-F5344CB8AC3E}">
        <p14:creationId xmlns:p14="http://schemas.microsoft.com/office/powerpoint/2010/main" val="72601027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623070-C179-4EC4-9E1A-86F255740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ru-KG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B8DDA8B-A676-4114-A766-093CED210F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KG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2F0B28A-D177-4389-8E17-B5716079A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D2AA356-4620-4796-A0AA-627A42D0E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26D71-B786-40B3-A73F-81424D5D60D7}" type="datetimeFigureOut">
              <a:rPr lang="ru-KG" smtClean="0"/>
              <a:t>05/15/2023</a:t>
            </a:fld>
            <a:endParaRPr lang="ru-KG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69A8649-FBC4-4E13-9FCD-EE3004101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G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ECE9CF5-BB6A-4B30-8BC3-08DB969F7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1449A-3139-4C87-B7D5-85FF17F54E30}" type="slidenum">
              <a:rPr lang="ru-KG" smtClean="0"/>
              <a:t>‹#›</a:t>
            </a:fld>
            <a:endParaRPr lang="ru-KG"/>
          </a:p>
        </p:txBody>
      </p:sp>
    </p:spTree>
    <p:extLst>
      <p:ext uri="{BB962C8B-B14F-4D97-AF65-F5344CB8AC3E}">
        <p14:creationId xmlns:p14="http://schemas.microsoft.com/office/powerpoint/2010/main" val="388021579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5C8407-16A9-48DA-92E1-188CB71C5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G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95F8449-2D93-425A-8D51-6EEA8DB63B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G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5D79A62-0737-4F26-9BA6-13D951434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26D71-B786-40B3-A73F-81424D5D60D7}" type="datetimeFigureOut">
              <a:rPr lang="ru-KG" smtClean="0"/>
              <a:t>05/15/2023</a:t>
            </a:fld>
            <a:endParaRPr lang="ru-KG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E17D77-3090-4311-B69E-2EE55457A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G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59CD870-1FB1-4AF6-BAD0-C03CD5598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1449A-3139-4C87-B7D5-85FF17F54E30}" type="slidenum">
              <a:rPr lang="ru-KG" smtClean="0"/>
              <a:t>‹#›</a:t>
            </a:fld>
            <a:endParaRPr lang="ru-KG"/>
          </a:p>
        </p:txBody>
      </p:sp>
    </p:spTree>
    <p:extLst>
      <p:ext uri="{BB962C8B-B14F-4D97-AF65-F5344CB8AC3E}">
        <p14:creationId xmlns:p14="http://schemas.microsoft.com/office/powerpoint/2010/main" val="49954329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52B037A-B5F1-47E9-9822-D33B8C4783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G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CB28917-BB17-4072-8E7A-E4969384DF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G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79A72A-6A47-42DE-862D-2DDA248B7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26D71-B786-40B3-A73F-81424D5D60D7}" type="datetimeFigureOut">
              <a:rPr lang="ru-KG" smtClean="0"/>
              <a:t>05/15/2023</a:t>
            </a:fld>
            <a:endParaRPr lang="ru-KG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D873FD-EF62-4946-A91A-4CB4130EB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G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C51B7F-9C80-4D27-A812-74BDDAC3B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1449A-3139-4C87-B7D5-85FF17F54E30}" type="slidenum">
              <a:rPr lang="ru-KG" smtClean="0"/>
              <a:t>‹#›</a:t>
            </a:fld>
            <a:endParaRPr lang="ru-KG"/>
          </a:p>
        </p:txBody>
      </p:sp>
    </p:spTree>
    <p:extLst>
      <p:ext uri="{BB962C8B-B14F-4D97-AF65-F5344CB8AC3E}">
        <p14:creationId xmlns:p14="http://schemas.microsoft.com/office/powerpoint/2010/main" val="339172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BED8D-FD58-4EB9-8D48-E77C93186D7B}" type="datetime1">
              <a:rPr lang="ru-RU" smtClean="0"/>
              <a:t>15.05.2023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7C951-A484-4E00-8120-693E4D6E0D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5432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5483C-BDA5-4C62-922C-1EF4BD88571B}" type="datetime1">
              <a:rPr lang="ru-RU" smtClean="0"/>
              <a:t>15.05.2023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7C951-A484-4E00-8120-693E4D6E0D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7668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B649B-1AEC-4919-93FF-6C2CB9CC1431}" type="datetime1">
              <a:rPr lang="ru-RU" smtClean="0"/>
              <a:t>15.05.2023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7C951-A484-4E00-8120-693E4D6E0D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04297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93700" y="358388"/>
            <a:ext cx="6462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93700" y="1373588"/>
            <a:ext cx="6462600" cy="355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Lato"/>
              <a:buChar char="▷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■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●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■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●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■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3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3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3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3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3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3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3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3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3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9" r:id="rId2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70F3BE-6767-46C8-A6DD-E8DDA21CFCBE}" type="datetime1">
              <a:rPr lang="ru-RU" smtClean="0"/>
              <a:t>15.05.2023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17C951-A484-4E00-8120-693E4D6E0D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3631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2207210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  <p:sldLayoutId id="2147483720" r:id="rId17"/>
    <p:sldLayoutId id="2147483721" r:id="rId1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454">
          <p15:clr>
            <a:srgbClr val="EA4335"/>
          </p15:clr>
        </p15:guide>
        <p15:guide id="2" orient="horz" pos="340">
          <p15:clr>
            <a:srgbClr val="EA4335"/>
          </p15:clr>
        </p15:guide>
        <p15:guide id="3" pos="5306">
          <p15:clr>
            <a:srgbClr val="EA4335"/>
          </p15:clr>
        </p15:guide>
        <p15:guide id="4" orient="horz" pos="2900">
          <p15:clr>
            <a:srgbClr val="EA4335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A395A"/>
            </a:gs>
            <a:gs pos="63000">
              <a:srgbClr val="34669D"/>
            </a:gs>
            <a:gs pos="75000">
              <a:srgbClr val="4D74A0"/>
            </a:gs>
            <a:gs pos="92000">
              <a:srgbClr val="7088A4"/>
            </a:gs>
            <a:gs pos="19000">
              <a:srgbClr val="214B7A"/>
            </a:gs>
            <a:gs pos="60000">
              <a:srgbClr val="2F639D"/>
            </a:gs>
            <a:gs pos="38000">
              <a:srgbClr val="285F9C"/>
            </a:gs>
            <a:gs pos="100000">
              <a:schemeClr val="bg2">
                <a:lumMod val="7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52439D-11AA-43C6-92BB-B7AB12F5E1FA}" type="datetimeFigureOut">
              <a:rPr lang="ru-RU" smtClean="0"/>
              <a:t>15.05.2023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E1D1CB-86EC-4B9C-B5A5-2A880CCD91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3539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846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1BD52C-17B7-4928-A611-704999D3416E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383D4C-3FAF-401A-BC6B-667A59123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915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2F30D4-A0B3-4D95-9FD4-AC17F3A9C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G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080D0ED-9F78-485A-8CFC-6A3200861E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G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FAC96EC-18CD-4290-AD50-D110E73B91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426D71-B786-40B3-A73F-81424D5D60D7}" type="datetimeFigureOut">
              <a:rPr lang="ru-KG" smtClean="0"/>
              <a:t>05/15/2023</a:t>
            </a:fld>
            <a:endParaRPr lang="ru-KG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D6A6300-2A53-4957-9FC9-530184C593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G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210FCCC-69E1-45FF-B483-5C0B4D8067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91449A-3139-4C87-B7D5-85FF17F54E30}" type="slidenum">
              <a:rPr lang="ru-KG" smtClean="0"/>
              <a:t>‹#›</a:t>
            </a:fld>
            <a:endParaRPr lang="ru-KG"/>
          </a:p>
        </p:txBody>
      </p:sp>
    </p:spTree>
    <p:extLst>
      <p:ext uri="{BB962C8B-B14F-4D97-AF65-F5344CB8AC3E}">
        <p14:creationId xmlns:p14="http://schemas.microsoft.com/office/powerpoint/2010/main" val="758915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G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6" Type="http://schemas.microsoft.com/office/2007/relationships/hdphoto" Target="../media/hdphoto3.wdp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9.jp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45.png"/><Relationship Id="rId4" Type="http://schemas.microsoft.com/office/2007/relationships/hdphoto" Target="../media/hdphoto5.wdp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6.xml"/><Relationship Id="rId4" Type="http://schemas.openxmlformats.org/officeDocument/2006/relationships/hyperlink" Target="mailto:%20info@mnr.gov.kg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  <a14:imgEffect>
                      <a14:sharpenSoften amount="-100000"/>
                    </a14:imgEffect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36" t="20249" b="10497"/>
          <a:stretch/>
        </p:blipFill>
        <p:spPr>
          <a:xfrm>
            <a:off x="0" y="-1"/>
            <a:ext cx="9144000" cy="4961343"/>
          </a:xfrm>
          <a:prstGeom prst="rect">
            <a:avLst/>
          </a:prstGeom>
        </p:spPr>
      </p:pic>
      <p:sp>
        <p:nvSpPr>
          <p:cNvPr id="10" name="Google Shape;88;p12"/>
          <p:cNvSpPr txBox="1">
            <a:spLocks/>
          </p:cNvSpPr>
          <p:nvPr/>
        </p:nvSpPr>
        <p:spPr>
          <a:xfrm>
            <a:off x="1552351" y="2685958"/>
            <a:ext cx="6205346" cy="614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Raleway"/>
              <a:buNone/>
              <a:defRPr sz="4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Raleway"/>
              <a:buNone/>
              <a:defRPr sz="4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Raleway"/>
              <a:buNone/>
              <a:defRPr sz="4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Raleway"/>
              <a:buNone/>
              <a:defRPr sz="4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Raleway"/>
              <a:buNone/>
              <a:defRPr sz="4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Raleway"/>
              <a:buNone/>
              <a:defRPr sz="4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Raleway"/>
              <a:buNone/>
              <a:defRPr sz="4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Raleway"/>
              <a:buNone/>
              <a:defRPr sz="4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Raleway"/>
              <a:buNone/>
              <a:defRPr sz="4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ctr"/>
            <a:endParaRPr lang="ru-RU" sz="1800" dirty="0">
              <a:solidFill>
                <a:schemeClr val="tx1">
                  <a:lumMod val="50000"/>
                </a:schemeClr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46" y="552967"/>
            <a:ext cx="1838508" cy="1904575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871356" y="1124749"/>
            <a:ext cx="5008111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tx2">
                    <a:lumMod val="10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МИНИСТЕРСТВО </a:t>
            </a:r>
          </a:p>
          <a:p>
            <a:pPr algn="ctr"/>
            <a:r>
              <a:rPr lang="ru-RU" sz="2800" b="1" dirty="0">
                <a:solidFill>
                  <a:schemeClr val="tx2">
                    <a:lumMod val="10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ПРИРОДНЫХ РЕСУРСОВ, </a:t>
            </a:r>
          </a:p>
          <a:p>
            <a:pPr algn="ctr"/>
            <a:r>
              <a:rPr lang="ru-RU" sz="2800" b="1" dirty="0">
                <a:solidFill>
                  <a:schemeClr val="tx2">
                    <a:lumMod val="10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ЭКОЛОГИИ И ТЕХНИЧЕСКОГО НАДЗОРА</a:t>
            </a:r>
          </a:p>
          <a:p>
            <a:pPr algn="ctr"/>
            <a:r>
              <a:rPr lang="ru-RU" sz="2800" b="1" dirty="0">
                <a:solidFill>
                  <a:schemeClr val="tx2">
                    <a:lumMod val="10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КЫРГЫЗСКОЙ РЕСПУБЛИКИ</a:t>
            </a:r>
          </a:p>
          <a:p>
            <a:pPr algn="ctr"/>
            <a:endParaRPr lang="ru-RU" sz="1800" b="1" dirty="0">
              <a:solidFill>
                <a:schemeClr val="tx1">
                  <a:lumMod val="50000"/>
                </a:schemeClr>
              </a:solidFill>
              <a:latin typeface="Bahnschrift Condensed" panose="020B0502040204020203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1" name="Группа 30"/>
          <p:cNvGrpSpPr/>
          <p:nvPr/>
        </p:nvGrpSpPr>
        <p:grpSpPr>
          <a:xfrm>
            <a:off x="-113463" y="4851337"/>
            <a:ext cx="9144000" cy="110006"/>
            <a:chOff x="0" y="3324852"/>
            <a:chExt cx="9144000" cy="110006"/>
          </a:xfrm>
        </p:grpSpPr>
        <p:grpSp>
          <p:nvGrpSpPr>
            <p:cNvPr id="3" name="Группа 2"/>
            <p:cNvGrpSpPr/>
            <p:nvPr/>
          </p:nvGrpSpPr>
          <p:grpSpPr>
            <a:xfrm>
              <a:off x="0" y="3324852"/>
              <a:ext cx="7381725" cy="110006"/>
              <a:chOff x="0" y="2523188"/>
              <a:chExt cx="7381725" cy="110006"/>
            </a:xfrm>
          </p:grpSpPr>
          <p:sp>
            <p:nvSpPr>
              <p:cNvPr id="2" name="Прямоугольник 1"/>
              <p:cNvSpPr/>
              <p:nvPr/>
            </p:nvSpPr>
            <p:spPr>
              <a:xfrm>
                <a:off x="0" y="2523191"/>
                <a:ext cx="2036098" cy="110003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" name="Прямоугольник 3"/>
              <p:cNvSpPr/>
              <p:nvPr/>
            </p:nvSpPr>
            <p:spPr>
              <a:xfrm>
                <a:off x="1725672" y="2523190"/>
                <a:ext cx="2036098" cy="110003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" name="Прямоугольник 4"/>
              <p:cNvSpPr/>
              <p:nvPr/>
            </p:nvSpPr>
            <p:spPr>
              <a:xfrm>
                <a:off x="3636975" y="2523189"/>
                <a:ext cx="2036098" cy="110003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" name="Прямоугольник 5"/>
              <p:cNvSpPr/>
              <p:nvPr/>
            </p:nvSpPr>
            <p:spPr>
              <a:xfrm>
                <a:off x="6309196" y="2523188"/>
                <a:ext cx="1072529" cy="11000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" name="Прямоугольник 6"/>
              <p:cNvSpPr/>
              <p:nvPr/>
            </p:nvSpPr>
            <p:spPr>
              <a:xfrm>
                <a:off x="4583525" y="2523188"/>
                <a:ext cx="1725672" cy="110004"/>
              </a:xfrm>
              <a:prstGeom prst="rect">
                <a:avLst/>
              </a:prstGeom>
              <a:solidFill>
                <a:srgbClr val="145C2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25" name="Прямоугольник 24"/>
            <p:cNvSpPr/>
            <p:nvPr/>
          </p:nvSpPr>
          <p:spPr>
            <a:xfrm>
              <a:off x="3487947" y="3324854"/>
              <a:ext cx="2036098" cy="110003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3815458" y="3324853"/>
              <a:ext cx="3619890" cy="110003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8071471" y="3324852"/>
              <a:ext cx="1072529" cy="11000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6345800" y="3324852"/>
              <a:ext cx="1725672" cy="110004"/>
            </a:xfrm>
            <a:prstGeom prst="rect">
              <a:avLst/>
            </a:prstGeom>
            <a:solidFill>
              <a:srgbClr val="145C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4FA21DD-235B-4F9D-8A63-61D0EF5EBC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0437" y="670416"/>
            <a:ext cx="1814519" cy="1779028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4B1B0CA9-C220-452A-84F4-A7D7FC7FFEA7}"/>
              </a:ext>
            </a:extLst>
          </p:cNvPr>
          <p:cNvSpPr/>
          <p:nvPr/>
        </p:nvSpPr>
        <p:spPr>
          <a:xfrm>
            <a:off x="730332" y="3855945"/>
            <a:ext cx="768333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dirty="0">
              <a:solidFill>
                <a:schemeClr val="tx1">
                  <a:lumMod val="50000"/>
                </a:schemeClr>
              </a:solidFill>
              <a:latin typeface="Bahnschrift Condensed" panose="020B0502040204020203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solidFill>
                  <a:schemeClr val="tx1">
                    <a:lumMod val="50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16 мая 2023 г. </a:t>
            </a:r>
          </a:p>
          <a:p>
            <a:pPr algn="ctr"/>
            <a:endParaRPr lang="ru-RU" sz="1800" b="1" dirty="0">
              <a:solidFill>
                <a:schemeClr val="tx1">
                  <a:lumMod val="50000"/>
                </a:schemeClr>
              </a:solidFill>
              <a:latin typeface="Bahnschrift Condensed" panose="020B0502040204020203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843A08-9C32-43B7-B2E1-126145513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9717017-9FE9-4230-BACD-6E335DB7F3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May be an image of 2 people and text that says &quot;обновленный определяемый HA национальном уровне вклад KP&quot;">
            <a:extLst>
              <a:ext uri="{FF2B5EF4-FFF2-40B4-BE49-F238E27FC236}">
                <a16:creationId xmlns:a16="http://schemas.microsoft.com/office/drawing/2014/main" id="{37021711-2B7F-441D-BED3-604831050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2893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Рисунок 124" descr="Снежный барс – символ дикой природы Кыргызстана - Новости - РСК Банк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0" t="10987" r="31519" b="10987"/>
          <a:stretch>
            <a:fillRect/>
          </a:stretch>
        </p:blipFill>
        <p:spPr bwMode="auto">
          <a:xfrm>
            <a:off x="1284297" y="3508609"/>
            <a:ext cx="1977601" cy="1717010"/>
          </a:xfrm>
          <a:custGeom>
            <a:avLst/>
            <a:gdLst>
              <a:gd name="connsiteX0" fmla="*/ 0 w 2636801"/>
              <a:gd name="connsiteY0" fmla="*/ 0 h 2289347"/>
              <a:gd name="connsiteX1" fmla="*/ 2636801 w 2636801"/>
              <a:gd name="connsiteY1" fmla="*/ 0 h 2289347"/>
              <a:gd name="connsiteX2" fmla="*/ 1318400 w 2636801"/>
              <a:gd name="connsiteY2" fmla="*/ 2289347 h 2289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36801" h="2289347">
                <a:moveTo>
                  <a:pt x="0" y="0"/>
                </a:moveTo>
                <a:lnTo>
                  <a:pt x="2636801" y="0"/>
                </a:lnTo>
                <a:lnTo>
                  <a:pt x="1318400" y="228934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" name="Рисунок 1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02" t="2036" r="16989" b="10383"/>
          <a:stretch>
            <a:fillRect/>
          </a:stretch>
        </p:blipFill>
        <p:spPr>
          <a:xfrm>
            <a:off x="-820699" y="1746450"/>
            <a:ext cx="1977601" cy="1717010"/>
          </a:xfrm>
          <a:custGeom>
            <a:avLst/>
            <a:gdLst>
              <a:gd name="connsiteX0" fmla="*/ 1318400 w 2636801"/>
              <a:gd name="connsiteY0" fmla="*/ 0 h 2289347"/>
              <a:gd name="connsiteX1" fmla="*/ 2636801 w 2636801"/>
              <a:gd name="connsiteY1" fmla="*/ 2289347 h 2289347"/>
              <a:gd name="connsiteX2" fmla="*/ 0 w 2636801"/>
              <a:gd name="connsiteY2" fmla="*/ 2289347 h 2289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36801" h="2289347">
                <a:moveTo>
                  <a:pt x="1318400" y="0"/>
                </a:moveTo>
                <a:lnTo>
                  <a:pt x="2636801" y="2289347"/>
                </a:lnTo>
                <a:lnTo>
                  <a:pt x="0" y="2289347"/>
                </a:lnTo>
                <a:close/>
              </a:path>
            </a:pathLst>
          </a:custGeom>
        </p:spPr>
      </p:pic>
      <p:pic>
        <p:nvPicPr>
          <p:cNvPr id="120" name="Рисунок 1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46" t="5318" r="54682" b="68807"/>
          <a:stretch>
            <a:fillRect/>
          </a:stretch>
        </p:blipFill>
        <p:spPr>
          <a:xfrm flipH="1">
            <a:off x="2324200" y="1"/>
            <a:ext cx="1977601" cy="1717010"/>
          </a:xfrm>
          <a:custGeom>
            <a:avLst/>
            <a:gdLst>
              <a:gd name="connsiteX0" fmla="*/ 1103644 w 2207288"/>
              <a:gd name="connsiteY0" fmla="*/ 0 h 1951947"/>
              <a:gd name="connsiteX1" fmla="*/ 2207288 w 2207288"/>
              <a:gd name="connsiteY1" fmla="*/ 1951947 h 1951947"/>
              <a:gd name="connsiteX2" fmla="*/ 0 w 2207288"/>
              <a:gd name="connsiteY2" fmla="*/ 1951947 h 1951947"/>
              <a:gd name="connsiteX3" fmla="*/ 1103644 w 2207288"/>
              <a:gd name="connsiteY3" fmla="*/ 0 h 1951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07288" h="1951947">
                <a:moveTo>
                  <a:pt x="1103644" y="0"/>
                </a:moveTo>
                <a:lnTo>
                  <a:pt x="2207288" y="1951947"/>
                </a:lnTo>
                <a:lnTo>
                  <a:pt x="0" y="1951947"/>
                </a:lnTo>
                <a:lnTo>
                  <a:pt x="1103644" y="0"/>
                </a:lnTo>
                <a:close/>
              </a:path>
            </a:pathLst>
          </a:custGeom>
        </p:spPr>
      </p:pic>
      <p:pic>
        <p:nvPicPr>
          <p:cNvPr id="119" name="Рисунок 1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16" t="5318" r="48912" b="68807"/>
          <a:stretch>
            <a:fillRect/>
          </a:stretch>
        </p:blipFill>
        <p:spPr>
          <a:xfrm flipH="1">
            <a:off x="1284296" y="1"/>
            <a:ext cx="1977601" cy="1717010"/>
          </a:xfrm>
          <a:custGeom>
            <a:avLst/>
            <a:gdLst>
              <a:gd name="connsiteX0" fmla="*/ 0 w 2207288"/>
              <a:gd name="connsiteY0" fmla="*/ 0 h 1951947"/>
              <a:gd name="connsiteX1" fmla="*/ 2207288 w 2207288"/>
              <a:gd name="connsiteY1" fmla="*/ 0 h 1951947"/>
              <a:gd name="connsiteX2" fmla="*/ 1103644 w 2207288"/>
              <a:gd name="connsiteY2" fmla="*/ 1951947 h 1951947"/>
              <a:gd name="connsiteX3" fmla="*/ 0 w 2207288"/>
              <a:gd name="connsiteY3" fmla="*/ 0 h 1951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07288" h="1951947">
                <a:moveTo>
                  <a:pt x="0" y="0"/>
                </a:moveTo>
                <a:lnTo>
                  <a:pt x="2207288" y="0"/>
                </a:lnTo>
                <a:lnTo>
                  <a:pt x="1103644" y="19519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18" name="Рисунок 1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38" t="31715" r="54690" b="42410"/>
          <a:stretch>
            <a:fillRect/>
          </a:stretch>
        </p:blipFill>
        <p:spPr>
          <a:xfrm flipH="1">
            <a:off x="2325704" y="1751686"/>
            <a:ext cx="1977601" cy="1717010"/>
          </a:xfrm>
          <a:custGeom>
            <a:avLst/>
            <a:gdLst>
              <a:gd name="connsiteX0" fmla="*/ 0 w 2207288"/>
              <a:gd name="connsiteY0" fmla="*/ 0 h 1951947"/>
              <a:gd name="connsiteX1" fmla="*/ 2207288 w 2207288"/>
              <a:gd name="connsiteY1" fmla="*/ 0 h 1951947"/>
              <a:gd name="connsiteX2" fmla="*/ 1103644 w 2207288"/>
              <a:gd name="connsiteY2" fmla="*/ 1951947 h 1951947"/>
              <a:gd name="connsiteX3" fmla="*/ 0 w 2207288"/>
              <a:gd name="connsiteY3" fmla="*/ 0 h 1951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07288" h="1951947">
                <a:moveTo>
                  <a:pt x="0" y="0"/>
                </a:moveTo>
                <a:lnTo>
                  <a:pt x="2207288" y="0"/>
                </a:lnTo>
                <a:lnTo>
                  <a:pt x="1103644" y="19519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17" name="Рисунок 1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07" t="31715" r="48920" b="42410"/>
          <a:stretch>
            <a:fillRect/>
          </a:stretch>
        </p:blipFill>
        <p:spPr>
          <a:xfrm flipH="1">
            <a:off x="1285799" y="1751686"/>
            <a:ext cx="1977601" cy="1717010"/>
          </a:xfrm>
          <a:custGeom>
            <a:avLst/>
            <a:gdLst>
              <a:gd name="connsiteX0" fmla="*/ 1103644 w 2207288"/>
              <a:gd name="connsiteY0" fmla="*/ 0 h 1951947"/>
              <a:gd name="connsiteX1" fmla="*/ 2207288 w 2207288"/>
              <a:gd name="connsiteY1" fmla="*/ 1951947 h 1951947"/>
              <a:gd name="connsiteX2" fmla="*/ 0 w 2207288"/>
              <a:gd name="connsiteY2" fmla="*/ 1951947 h 1951947"/>
              <a:gd name="connsiteX3" fmla="*/ 1103644 w 2207288"/>
              <a:gd name="connsiteY3" fmla="*/ 0 h 1951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07288" h="1951947">
                <a:moveTo>
                  <a:pt x="1103644" y="0"/>
                </a:moveTo>
                <a:lnTo>
                  <a:pt x="2207288" y="1951947"/>
                </a:lnTo>
                <a:lnTo>
                  <a:pt x="0" y="1951947"/>
                </a:lnTo>
                <a:lnTo>
                  <a:pt x="1103644" y="0"/>
                </a:lnTo>
                <a:close/>
              </a:path>
            </a:pathLst>
          </a:custGeom>
        </p:spPr>
      </p:pic>
      <p:pic>
        <p:nvPicPr>
          <p:cNvPr id="116" name="Рисунок 1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77" t="31715" r="43150" b="42410"/>
          <a:stretch>
            <a:fillRect/>
          </a:stretch>
        </p:blipFill>
        <p:spPr>
          <a:xfrm flipH="1">
            <a:off x="245894" y="1751686"/>
            <a:ext cx="1977601" cy="1717010"/>
          </a:xfrm>
          <a:custGeom>
            <a:avLst/>
            <a:gdLst>
              <a:gd name="connsiteX0" fmla="*/ 0 w 2207288"/>
              <a:gd name="connsiteY0" fmla="*/ 0 h 1951947"/>
              <a:gd name="connsiteX1" fmla="*/ 2207288 w 2207288"/>
              <a:gd name="connsiteY1" fmla="*/ 0 h 1951947"/>
              <a:gd name="connsiteX2" fmla="*/ 1103644 w 2207288"/>
              <a:gd name="connsiteY2" fmla="*/ 1951947 h 1951947"/>
              <a:gd name="connsiteX3" fmla="*/ 0 w 2207288"/>
              <a:gd name="connsiteY3" fmla="*/ 0 h 1951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07288" h="1951947">
                <a:moveTo>
                  <a:pt x="0" y="0"/>
                </a:moveTo>
                <a:lnTo>
                  <a:pt x="2207288" y="0"/>
                </a:lnTo>
                <a:lnTo>
                  <a:pt x="1103644" y="19519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26" t="5874" r="51723" b="62979"/>
          <a:stretch>
            <a:fillRect/>
          </a:stretch>
        </p:blipFill>
        <p:spPr>
          <a:xfrm>
            <a:off x="-1294621" y="0"/>
            <a:ext cx="2451523" cy="2113384"/>
          </a:xfrm>
          <a:custGeom>
            <a:avLst/>
            <a:gdLst>
              <a:gd name="connsiteX0" fmla="*/ 0 w 3268697"/>
              <a:gd name="connsiteY0" fmla="*/ 0 h 2817845"/>
              <a:gd name="connsiteX1" fmla="*/ 3268697 w 3268697"/>
              <a:gd name="connsiteY1" fmla="*/ 0 h 2817845"/>
              <a:gd name="connsiteX2" fmla="*/ 1634348 w 3268697"/>
              <a:gd name="connsiteY2" fmla="*/ 2817845 h 2817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68697" h="2817845">
                <a:moveTo>
                  <a:pt x="0" y="0"/>
                </a:moveTo>
                <a:lnTo>
                  <a:pt x="3268697" y="0"/>
                </a:lnTo>
                <a:lnTo>
                  <a:pt x="1634348" y="2817845"/>
                </a:lnTo>
                <a:close/>
              </a:path>
            </a:pathLst>
          </a:custGeom>
        </p:spPr>
      </p:pic>
      <p:pic>
        <p:nvPicPr>
          <p:cNvPr id="113" name="Рисунок 1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86" t="58192" r="43142" b="15933"/>
          <a:stretch>
            <a:fillRect/>
          </a:stretch>
        </p:blipFill>
        <p:spPr>
          <a:xfrm flipH="1">
            <a:off x="244392" y="3508609"/>
            <a:ext cx="1977601" cy="1717010"/>
          </a:xfrm>
          <a:custGeom>
            <a:avLst/>
            <a:gdLst>
              <a:gd name="connsiteX0" fmla="*/ 1103644 w 2207288"/>
              <a:gd name="connsiteY0" fmla="*/ 0 h 1951947"/>
              <a:gd name="connsiteX1" fmla="*/ 2207288 w 2207288"/>
              <a:gd name="connsiteY1" fmla="*/ 1951947 h 1951947"/>
              <a:gd name="connsiteX2" fmla="*/ 0 w 2207288"/>
              <a:gd name="connsiteY2" fmla="*/ 1951947 h 1951947"/>
              <a:gd name="connsiteX3" fmla="*/ 1103644 w 2207288"/>
              <a:gd name="connsiteY3" fmla="*/ 0 h 1951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07288" h="1951947">
                <a:moveTo>
                  <a:pt x="1103644" y="0"/>
                </a:moveTo>
                <a:lnTo>
                  <a:pt x="2207288" y="1951947"/>
                </a:lnTo>
                <a:lnTo>
                  <a:pt x="0" y="1951947"/>
                </a:lnTo>
                <a:lnTo>
                  <a:pt x="1103644" y="0"/>
                </a:lnTo>
                <a:close/>
              </a:path>
            </a:pathLst>
          </a:custGeom>
        </p:spPr>
      </p:pic>
      <p:grpSp>
        <p:nvGrpSpPr>
          <p:cNvPr id="85" name="Группа 84"/>
          <p:cNvGrpSpPr/>
          <p:nvPr/>
        </p:nvGrpSpPr>
        <p:grpSpPr>
          <a:xfrm rot="5400000">
            <a:off x="6477000" y="2466977"/>
            <a:ext cx="5143501" cy="209550"/>
            <a:chOff x="0" y="6341122"/>
            <a:chExt cx="12438742" cy="531354"/>
          </a:xfrm>
        </p:grpSpPr>
        <p:sp>
          <p:nvSpPr>
            <p:cNvPr id="86" name="Прямоугольник 85"/>
            <p:cNvSpPr/>
            <p:nvPr/>
          </p:nvSpPr>
          <p:spPr>
            <a:xfrm>
              <a:off x="0" y="6341122"/>
              <a:ext cx="12192000" cy="531353"/>
            </a:xfrm>
            <a:prstGeom prst="rect">
              <a:avLst/>
            </a:prstGeom>
            <a:solidFill>
              <a:srgbClr val="6DD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50"/>
            </a:p>
          </p:txBody>
        </p:sp>
        <p:sp>
          <p:nvSpPr>
            <p:cNvPr id="87" name="Прямоугольник 86"/>
            <p:cNvSpPr/>
            <p:nvPr/>
          </p:nvSpPr>
          <p:spPr>
            <a:xfrm>
              <a:off x="624002" y="6341122"/>
              <a:ext cx="6048195" cy="531353"/>
            </a:xfrm>
            <a:prstGeom prst="rect">
              <a:avLst/>
            </a:prstGeom>
            <a:solidFill>
              <a:srgbClr val="009A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50"/>
            </a:p>
          </p:txBody>
        </p:sp>
        <p:sp>
          <p:nvSpPr>
            <p:cNvPr id="88" name="Прямоугольник 87"/>
            <p:cNvSpPr/>
            <p:nvPr/>
          </p:nvSpPr>
          <p:spPr>
            <a:xfrm>
              <a:off x="2921066" y="6342450"/>
              <a:ext cx="6048195" cy="530026"/>
            </a:xfrm>
            <a:prstGeom prst="rect">
              <a:avLst/>
            </a:prstGeom>
            <a:solidFill>
              <a:srgbClr val="007B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50"/>
            </a:p>
          </p:txBody>
        </p:sp>
        <p:sp>
          <p:nvSpPr>
            <p:cNvPr id="89" name="Прямоугольник 88"/>
            <p:cNvSpPr/>
            <p:nvPr/>
          </p:nvSpPr>
          <p:spPr>
            <a:xfrm>
              <a:off x="4644569" y="6341122"/>
              <a:ext cx="7794173" cy="531353"/>
            </a:xfrm>
            <a:prstGeom prst="rect">
              <a:avLst/>
            </a:prstGeom>
            <a:solidFill>
              <a:srgbClr val="005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50"/>
            </a:p>
          </p:txBody>
        </p:sp>
      </p:grpSp>
      <p:sp>
        <p:nvSpPr>
          <p:cNvPr id="127" name="Прямоугольник 126"/>
          <p:cNvSpPr/>
          <p:nvPr/>
        </p:nvSpPr>
        <p:spPr>
          <a:xfrm>
            <a:off x="4359903" y="186450"/>
            <a:ext cx="4390905" cy="57015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000" b="1" dirty="0">
                <a:solidFill>
                  <a:srgbClr val="005070"/>
                </a:solidFill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ОНУВ Кыргызской Республики</a:t>
            </a:r>
          </a:p>
          <a:p>
            <a:pPr algn="just"/>
            <a:endParaRPr lang="ru-RU" sz="1800" dirty="0">
              <a:solidFill>
                <a:srgbClr val="005070"/>
              </a:solidFill>
              <a:latin typeface="Bahnschrift Condensed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800" dirty="0">
                <a:solidFill>
                  <a:srgbClr val="005070"/>
                </a:solidFill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ОНУВ – Определяемый на национальном уровне вклад -Добровольное обязательство страны по достижению целей Парижского соглашения РКИК ООН.</a:t>
            </a:r>
          </a:p>
          <a:p>
            <a:pPr algn="just"/>
            <a:endParaRPr lang="ru-RU" sz="1800" dirty="0">
              <a:solidFill>
                <a:srgbClr val="005070"/>
              </a:solidFill>
              <a:latin typeface="Bahnschrift Condensed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800" dirty="0">
                <a:solidFill>
                  <a:srgbClr val="005070"/>
                </a:solidFill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Предварительный ОНУВ КР был разработан в 2015 г.</a:t>
            </a:r>
          </a:p>
          <a:p>
            <a:pPr algn="just"/>
            <a:endParaRPr lang="ru-RU" sz="1800" dirty="0">
              <a:solidFill>
                <a:srgbClr val="005070"/>
              </a:solidFill>
              <a:latin typeface="Bahnschrift Condensed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800" dirty="0">
                <a:solidFill>
                  <a:srgbClr val="005070"/>
                </a:solidFill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Обновленный ОНУВ разработан В 2021 г. при общей координации МПРЭТН при поддержке ПРООН </a:t>
            </a:r>
            <a:r>
              <a:rPr lang="ru-RU" sz="1800" b="1" dirty="0">
                <a:solidFill>
                  <a:srgbClr val="005070"/>
                </a:solidFill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rgbClr val="005070"/>
                </a:solidFill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 участием </a:t>
            </a:r>
            <a:r>
              <a:rPr lang="ru-RU" sz="1800" b="1" dirty="0">
                <a:solidFill>
                  <a:srgbClr val="005070"/>
                </a:solidFill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межведомственной рабочей группы</a:t>
            </a:r>
            <a:r>
              <a:rPr lang="bg-BG" sz="1800" dirty="0">
                <a:solidFill>
                  <a:srgbClr val="005070"/>
                </a:solidFill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ru-RU" sz="1800" dirty="0">
                <a:solidFill>
                  <a:srgbClr val="005070"/>
                </a:solidFill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экспертов, представителей научного и гражданского общества, частного сектора, молодежи. </a:t>
            </a:r>
          </a:p>
          <a:p>
            <a:pPr algn="just"/>
            <a:endParaRPr lang="ru-RU" sz="1800" dirty="0">
              <a:solidFill>
                <a:srgbClr val="005070"/>
              </a:solidFill>
              <a:latin typeface="Bahnschrift Condensed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800" dirty="0">
                <a:solidFill>
                  <a:srgbClr val="005070"/>
                </a:solidFill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КР стал первой из стран Центральной Азии, обновившей ОНУВ</a:t>
            </a:r>
          </a:p>
          <a:p>
            <a:pPr algn="just"/>
            <a:endParaRPr lang="ru-RU" sz="1800" dirty="0">
              <a:solidFill>
                <a:srgbClr val="005070"/>
              </a:solidFill>
              <a:latin typeface="Bahnschrift Condensed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en-US" sz="1800" dirty="0">
              <a:solidFill>
                <a:srgbClr val="005070"/>
              </a:solidFill>
              <a:latin typeface="Bahnschrift Condensed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ru-RU" sz="1800" dirty="0">
              <a:solidFill>
                <a:srgbClr val="005070"/>
              </a:solidFill>
              <a:latin typeface="Bahnschrift Condensed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ru-RU" sz="1050" dirty="0">
              <a:latin typeface="Bahnschrift Condensed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Равнобедренный треугольник 17"/>
          <p:cNvSpPr/>
          <p:nvPr/>
        </p:nvSpPr>
        <p:spPr>
          <a:xfrm>
            <a:off x="7112605" y="4949018"/>
            <a:ext cx="235253" cy="202805"/>
          </a:xfrm>
          <a:prstGeom prst="triangle">
            <a:avLst/>
          </a:prstGeom>
          <a:solidFill>
            <a:srgbClr val="0075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sp>
        <p:nvSpPr>
          <p:cNvPr id="19" name="Равнобедренный треугольник 18"/>
          <p:cNvSpPr/>
          <p:nvPr/>
        </p:nvSpPr>
        <p:spPr>
          <a:xfrm flipV="1">
            <a:off x="8512616" y="-4008"/>
            <a:ext cx="303963" cy="262037"/>
          </a:xfrm>
          <a:prstGeom prst="triangle">
            <a:avLst/>
          </a:prstGeom>
          <a:solidFill>
            <a:srgbClr val="0075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sp>
        <p:nvSpPr>
          <p:cNvPr id="20" name="Равнобедренный треугольник 19"/>
          <p:cNvSpPr/>
          <p:nvPr/>
        </p:nvSpPr>
        <p:spPr>
          <a:xfrm flipV="1">
            <a:off x="3423709" y="-8296"/>
            <a:ext cx="1005488" cy="866801"/>
          </a:xfrm>
          <a:prstGeom prst="triangle">
            <a:avLst/>
          </a:prstGeom>
          <a:solidFill>
            <a:srgbClr val="009A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46" t="5318" r="54682" b="68807"/>
          <a:stretch>
            <a:fillRect/>
          </a:stretch>
        </p:blipFill>
        <p:spPr>
          <a:xfrm flipH="1">
            <a:off x="2322698" y="1"/>
            <a:ext cx="1977601" cy="1717010"/>
          </a:xfrm>
          <a:custGeom>
            <a:avLst/>
            <a:gdLst>
              <a:gd name="connsiteX0" fmla="*/ 1103644 w 2207288"/>
              <a:gd name="connsiteY0" fmla="*/ 0 h 1951947"/>
              <a:gd name="connsiteX1" fmla="*/ 2207288 w 2207288"/>
              <a:gd name="connsiteY1" fmla="*/ 1951947 h 1951947"/>
              <a:gd name="connsiteX2" fmla="*/ 0 w 2207288"/>
              <a:gd name="connsiteY2" fmla="*/ 1951947 h 1951947"/>
              <a:gd name="connsiteX3" fmla="*/ 1103644 w 2207288"/>
              <a:gd name="connsiteY3" fmla="*/ 0 h 1951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07288" h="1951947">
                <a:moveTo>
                  <a:pt x="1103644" y="0"/>
                </a:moveTo>
                <a:lnTo>
                  <a:pt x="2207288" y="1951947"/>
                </a:lnTo>
                <a:lnTo>
                  <a:pt x="0" y="1951947"/>
                </a:lnTo>
                <a:lnTo>
                  <a:pt x="1103644" y="0"/>
                </a:lnTo>
                <a:close/>
              </a:path>
            </a:pathLst>
          </a:cu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16" t="5318" r="48912" b="68807"/>
          <a:stretch>
            <a:fillRect/>
          </a:stretch>
        </p:blipFill>
        <p:spPr>
          <a:xfrm flipH="1">
            <a:off x="1282794" y="1"/>
            <a:ext cx="1977601" cy="1717010"/>
          </a:xfrm>
          <a:custGeom>
            <a:avLst/>
            <a:gdLst>
              <a:gd name="connsiteX0" fmla="*/ 0 w 2207288"/>
              <a:gd name="connsiteY0" fmla="*/ 0 h 1951947"/>
              <a:gd name="connsiteX1" fmla="*/ 2207288 w 2207288"/>
              <a:gd name="connsiteY1" fmla="*/ 0 h 1951947"/>
              <a:gd name="connsiteX2" fmla="*/ 1103644 w 2207288"/>
              <a:gd name="connsiteY2" fmla="*/ 1951947 h 1951947"/>
              <a:gd name="connsiteX3" fmla="*/ 0 w 2207288"/>
              <a:gd name="connsiteY3" fmla="*/ 0 h 1951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07288" h="1951947">
                <a:moveTo>
                  <a:pt x="0" y="0"/>
                </a:moveTo>
                <a:lnTo>
                  <a:pt x="2207288" y="0"/>
                </a:lnTo>
                <a:lnTo>
                  <a:pt x="1103644" y="19519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07" t="31715" r="48920" b="42410"/>
          <a:stretch>
            <a:fillRect/>
          </a:stretch>
        </p:blipFill>
        <p:spPr>
          <a:xfrm flipH="1">
            <a:off x="1284297" y="1751686"/>
            <a:ext cx="1977601" cy="1717010"/>
          </a:xfrm>
          <a:custGeom>
            <a:avLst/>
            <a:gdLst>
              <a:gd name="connsiteX0" fmla="*/ 1103644 w 2207288"/>
              <a:gd name="connsiteY0" fmla="*/ 0 h 1951947"/>
              <a:gd name="connsiteX1" fmla="*/ 2207288 w 2207288"/>
              <a:gd name="connsiteY1" fmla="*/ 1951947 h 1951947"/>
              <a:gd name="connsiteX2" fmla="*/ 0 w 2207288"/>
              <a:gd name="connsiteY2" fmla="*/ 1951947 h 1951947"/>
              <a:gd name="connsiteX3" fmla="*/ 1103644 w 2207288"/>
              <a:gd name="connsiteY3" fmla="*/ 0 h 1951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07288" h="1951947">
                <a:moveTo>
                  <a:pt x="1103644" y="0"/>
                </a:moveTo>
                <a:lnTo>
                  <a:pt x="2207288" y="1951947"/>
                </a:lnTo>
                <a:lnTo>
                  <a:pt x="0" y="1951947"/>
                </a:lnTo>
                <a:lnTo>
                  <a:pt x="1103644" y="0"/>
                </a:lnTo>
                <a:close/>
              </a:path>
            </a:pathLst>
          </a:cu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77" t="31715" r="43150" b="42410"/>
          <a:stretch>
            <a:fillRect/>
          </a:stretch>
        </p:blipFill>
        <p:spPr>
          <a:xfrm flipH="1">
            <a:off x="244392" y="1751686"/>
            <a:ext cx="1977601" cy="1717010"/>
          </a:xfrm>
          <a:custGeom>
            <a:avLst/>
            <a:gdLst>
              <a:gd name="connsiteX0" fmla="*/ 0 w 2207288"/>
              <a:gd name="connsiteY0" fmla="*/ 0 h 1951947"/>
              <a:gd name="connsiteX1" fmla="*/ 2207288 w 2207288"/>
              <a:gd name="connsiteY1" fmla="*/ 0 h 1951947"/>
              <a:gd name="connsiteX2" fmla="*/ 1103644 w 2207288"/>
              <a:gd name="connsiteY2" fmla="*/ 1951947 h 1951947"/>
              <a:gd name="connsiteX3" fmla="*/ 0 w 2207288"/>
              <a:gd name="connsiteY3" fmla="*/ 0 h 1951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07288" h="1951947">
                <a:moveTo>
                  <a:pt x="0" y="0"/>
                </a:moveTo>
                <a:lnTo>
                  <a:pt x="2207288" y="0"/>
                </a:lnTo>
                <a:lnTo>
                  <a:pt x="1103644" y="19519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9" name="Рисунок 28" descr="VEXILLOGRAPHIA - Флаги Кыргызстана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986"/>
                    </a14:imgEffect>
                    <a14:imgEffect>
                      <a14:saturation sat="38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60" t="1761" r="16467" b="13105"/>
          <a:stretch>
            <a:fillRect/>
          </a:stretch>
        </p:blipFill>
        <p:spPr bwMode="auto">
          <a:xfrm>
            <a:off x="223230" y="-5237"/>
            <a:ext cx="1991731" cy="1717011"/>
          </a:xfrm>
          <a:custGeom>
            <a:avLst/>
            <a:gdLst>
              <a:gd name="connsiteX0" fmla="*/ 1327820 w 2655641"/>
              <a:gd name="connsiteY0" fmla="*/ 0 h 2289348"/>
              <a:gd name="connsiteX1" fmla="*/ 2655641 w 2655641"/>
              <a:gd name="connsiteY1" fmla="*/ 2289348 h 2289348"/>
              <a:gd name="connsiteX2" fmla="*/ 0 w 2655641"/>
              <a:gd name="connsiteY2" fmla="*/ 2289348 h 2289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55641" h="2289348">
                <a:moveTo>
                  <a:pt x="1327820" y="0"/>
                </a:moveTo>
                <a:lnTo>
                  <a:pt x="2655641" y="2289348"/>
                </a:lnTo>
                <a:lnTo>
                  <a:pt x="0" y="228934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09478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0849" y="330199"/>
            <a:ext cx="4982211" cy="151384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dirty="0">
                <a:latin typeface="Bahnschrift Condensed" panose="020B0502040204020203" pitchFamily="34" charset="0"/>
              </a:rPr>
              <a:t>Целью </a:t>
            </a:r>
            <a:r>
              <a:rPr lang="ru-RU" sz="1800" dirty="0">
                <a:solidFill>
                  <a:srgbClr val="FFC000"/>
                </a:solidFill>
                <a:latin typeface="Bahnschrift Condensed" panose="020B0502040204020203" pitchFamily="34" charset="0"/>
              </a:rPr>
              <a:t>ОНУВ2</a:t>
            </a:r>
            <a:r>
              <a:rPr lang="ru-RU" sz="1800" dirty="0">
                <a:latin typeface="Bahnschrift Condensed" panose="020B0502040204020203" pitchFamily="34" charset="0"/>
              </a:rPr>
              <a:t> КР является поддержка устойчивого и сбалансированного развития страны, в равной степени принимая во внимание изменение климата, экологические и социально-экономические проблемы. </a:t>
            </a:r>
          </a:p>
          <a:p>
            <a:pPr marL="0" indent="0">
              <a:buNone/>
            </a:pPr>
            <a:r>
              <a:rPr lang="ru-RU" sz="1800" dirty="0">
                <a:latin typeface="Bahnschrift Condensed" panose="020B0502040204020203" pitchFamily="34" charset="0"/>
              </a:rPr>
              <a:t>Обновленный </a:t>
            </a:r>
            <a:r>
              <a:rPr lang="ru-RU" sz="1800" dirty="0">
                <a:solidFill>
                  <a:srgbClr val="FFC000"/>
                </a:solidFill>
                <a:latin typeface="Bahnschrift Condensed" panose="020B0502040204020203" pitchFamily="34" charset="0"/>
              </a:rPr>
              <a:t>ОНУВ2</a:t>
            </a:r>
            <a:r>
              <a:rPr lang="ru-RU" sz="1800" dirty="0">
                <a:latin typeface="Bahnschrift Condensed" panose="020B0502040204020203" pitchFamily="34" charset="0"/>
              </a:rPr>
              <a:t> КР устанавливает стратегию по изменению климата на 2030 год и признает важность принятия </a:t>
            </a:r>
            <a:r>
              <a:rPr lang="ru-RU" sz="1800" dirty="0" err="1">
                <a:latin typeface="Bahnschrift Condensed" panose="020B0502040204020203" pitchFamily="34" charset="0"/>
              </a:rPr>
              <a:t>низкоуглеродной</a:t>
            </a:r>
            <a:r>
              <a:rPr lang="ru-RU" sz="1800" dirty="0">
                <a:latin typeface="Bahnschrift Condensed" panose="020B0502040204020203" pitchFamily="34" charset="0"/>
              </a:rPr>
              <a:t> стратегии.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22112" y="0"/>
            <a:ext cx="3521888" cy="513397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615916" y="533401"/>
            <a:ext cx="3102788" cy="4048124"/>
          </a:xfrm>
          <a:prstGeom prst="rect">
            <a:avLst/>
          </a:prstGeom>
          <a:solidFill>
            <a:schemeClr val="tx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0" dirty="0">
              <a:latin typeface="Bahnschrift Condensed" panose="020B0502040204020203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664277" y="685704"/>
            <a:ext cx="2946323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Информация о мерах и действиях</a:t>
            </a:r>
          </a:p>
          <a:p>
            <a:r>
              <a:rPr lang="ru-RU" sz="1800" b="1" dirty="0">
                <a:solidFill>
                  <a:srgbClr val="00B0F0"/>
                </a:solidFill>
                <a:latin typeface="Bahnschrift Condensed" panose="020B0502040204020203" pitchFamily="34" charset="0"/>
              </a:rPr>
              <a:t>до 2030 года</a:t>
            </a:r>
            <a:r>
              <a:rPr lang="ru-RU" sz="1500" dirty="0">
                <a:solidFill>
                  <a:srgbClr val="00B0F0"/>
                </a:solidFill>
                <a:latin typeface="Bahnschrift Condensed" panose="020B0502040204020203" pitchFamily="34" charset="0"/>
              </a:rPr>
              <a:t> </a:t>
            </a:r>
            <a:r>
              <a:rPr lang="ru-RU" sz="15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представлена в </a:t>
            </a:r>
            <a:r>
              <a:rPr lang="ru-RU" sz="1500" b="1" dirty="0">
                <a:solidFill>
                  <a:srgbClr val="00B050"/>
                </a:solidFill>
                <a:latin typeface="Bahnschrift Condensed" panose="020B0502040204020203" pitchFamily="34" charset="0"/>
              </a:rPr>
              <a:t>Плане реализации обновленного ОНУВ</a:t>
            </a:r>
            <a:r>
              <a:rPr lang="ru-RU" sz="1500" b="1" dirty="0">
                <a:solidFill>
                  <a:schemeClr val="bg1"/>
                </a:solidFill>
                <a:latin typeface="Bahnschrift Condensed" panose="020B0502040204020203" pitchFamily="34" charset="0"/>
              </a:rPr>
              <a:t> </a:t>
            </a:r>
          </a:p>
          <a:p>
            <a:r>
              <a:rPr lang="ru-RU" sz="1050" dirty="0">
                <a:solidFill>
                  <a:schemeClr val="bg1"/>
                </a:solidFill>
                <a:latin typeface="Bahnschrift Condensed" panose="020B0502040204020203" pitchFamily="34" charset="0"/>
              </a:rPr>
              <a:t>для ясности, прозрачности и понимания. План представляет собой стратегический и общесистемный взгляд на государственные инвестиции, а также на мобилизацию ресурсов в новые и появляющиеся технологии с низким уровнем выбросов, а также </a:t>
            </a:r>
            <a:r>
              <a:rPr lang="ru-RU" sz="1050" dirty="0" err="1">
                <a:solidFill>
                  <a:schemeClr val="bg1"/>
                </a:solidFill>
                <a:latin typeface="Bahnschrift Condensed" panose="020B0502040204020203" pitchFamily="34" charset="0"/>
              </a:rPr>
              <a:t>климатоустойчивые</a:t>
            </a:r>
            <a:r>
              <a:rPr lang="ru-RU" sz="1050" dirty="0">
                <a:solidFill>
                  <a:schemeClr val="bg1"/>
                </a:solidFill>
                <a:latin typeface="Bahnschrift Condensed" panose="020B0502040204020203" pitchFamily="34" charset="0"/>
              </a:rPr>
              <a:t> методы и подходы.</a:t>
            </a:r>
          </a:p>
          <a:p>
            <a:r>
              <a:rPr lang="ru-RU" sz="1050" dirty="0">
                <a:solidFill>
                  <a:schemeClr val="bg1"/>
                </a:solidFill>
                <a:latin typeface="Bahnschrift Condensed" panose="020B0502040204020203" pitchFamily="34" charset="0"/>
              </a:rPr>
              <a:t>Основные </a:t>
            </a:r>
            <a:r>
              <a:rPr lang="ru-RU" sz="1050" dirty="0" err="1">
                <a:solidFill>
                  <a:schemeClr val="bg1"/>
                </a:solidFill>
                <a:latin typeface="Bahnschrift Condensed" panose="020B0502040204020203" pitchFamily="34" charset="0"/>
              </a:rPr>
              <a:t>митигационные</a:t>
            </a:r>
            <a:r>
              <a:rPr lang="ru-RU" sz="1050" dirty="0">
                <a:solidFill>
                  <a:schemeClr val="bg1"/>
                </a:solidFill>
                <a:latin typeface="Bahnschrift Condensed" panose="020B0502040204020203" pitchFamily="34" charset="0"/>
              </a:rPr>
              <a:t> политики и меры </a:t>
            </a:r>
            <a:r>
              <a:rPr lang="ru-RU" sz="1500" b="1" dirty="0">
                <a:solidFill>
                  <a:srgbClr val="FFC000"/>
                </a:solidFill>
                <a:latin typeface="Bahnschrift Condensed" panose="020B0502040204020203" pitchFamily="34" charset="0"/>
              </a:rPr>
              <a:t>ОНУВ2 </a:t>
            </a:r>
            <a:r>
              <a:rPr lang="ru-RU" sz="1050" dirty="0">
                <a:solidFill>
                  <a:schemeClr val="bg1"/>
                </a:solidFill>
                <a:latin typeface="Bahnschrift Condensed" panose="020B0502040204020203" pitchFamily="34" charset="0"/>
              </a:rPr>
              <a:t>заключаются в основном в секторах </a:t>
            </a:r>
            <a:r>
              <a:rPr lang="ru-RU" sz="15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«</a:t>
            </a:r>
            <a:r>
              <a:rPr lang="ru-RU" sz="1500" dirty="0">
                <a:solidFill>
                  <a:srgbClr val="FFC000"/>
                </a:solidFill>
                <a:latin typeface="Bahnschrift Condensed" panose="020B0502040204020203" pitchFamily="34" charset="0"/>
              </a:rPr>
              <a:t>Энергетика</a:t>
            </a:r>
            <a:r>
              <a:rPr lang="ru-RU" sz="15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», «</a:t>
            </a:r>
            <a:r>
              <a:rPr lang="ru-RU" sz="1500" dirty="0">
                <a:solidFill>
                  <a:schemeClr val="accent2">
                    <a:lumMod val="60000"/>
                    <a:lumOff val="40000"/>
                  </a:schemeClr>
                </a:solidFill>
                <a:latin typeface="Bahnschrift Condensed" panose="020B0502040204020203" pitchFamily="34" charset="0"/>
              </a:rPr>
              <a:t>Сельское хозяйство</a:t>
            </a:r>
            <a:r>
              <a:rPr lang="ru-RU" sz="15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»,</a:t>
            </a:r>
          </a:p>
          <a:p>
            <a:r>
              <a:rPr lang="ru-RU" sz="15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«</a:t>
            </a:r>
            <a:r>
              <a:rPr lang="ru-RU" sz="1500" dirty="0">
                <a:solidFill>
                  <a:srgbClr val="00B050"/>
                </a:solidFill>
                <a:latin typeface="Bahnschrift Condensed" panose="020B0502040204020203" pitchFamily="34" charset="0"/>
              </a:rPr>
              <a:t>Лесное хозяйство и другие виды землепользования</a:t>
            </a:r>
            <a:r>
              <a:rPr lang="ru-RU" sz="15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». 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/>
          <a:srcRect b="17697"/>
          <a:stretch/>
        </p:blipFill>
        <p:spPr>
          <a:xfrm>
            <a:off x="450849" y="2382322"/>
            <a:ext cx="4914894" cy="274523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7" name="Равнобедренный треугольник 6"/>
          <p:cNvSpPr/>
          <p:nvPr/>
        </p:nvSpPr>
        <p:spPr>
          <a:xfrm rot="8346053">
            <a:off x="158163" y="1852308"/>
            <a:ext cx="396319" cy="341654"/>
          </a:xfrm>
          <a:prstGeom prst="triangle">
            <a:avLst/>
          </a:prstGeom>
          <a:noFill/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>
              <a:latin typeface="Bahnschrift Condensed" panose="020B0502040204020203" pitchFamily="34" charset="0"/>
            </a:endParaRPr>
          </a:p>
        </p:txBody>
      </p:sp>
      <p:sp>
        <p:nvSpPr>
          <p:cNvPr id="10" name="Равнобедренный треугольник 9"/>
          <p:cNvSpPr/>
          <p:nvPr/>
        </p:nvSpPr>
        <p:spPr>
          <a:xfrm rot="4785380">
            <a:off x="5014448" y="1507908"/>
            <a:ext cx="336228" cy="289852"/>
          </a:xfrm>
          <a:prstGeom prst="triangle">
            <a:avLst/>
          </a:prstGeom>
          <a:noFill/>
          <a:ln w="762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70497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6130" y="3204225"/>
            <a:ext cx="829148" cy="10483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434830" y="4037883"/>
            <a:ext cx="47320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8"/>
            <a:r>
              <a:rPr lang="ru-RU" sz="675" b="1" dirty="0">
                <a:solidFill>
                  <a:srgbClr val="3F3F3F"/>
                </a:solidFill>
                <a:latin typeface="Bahnschrift Condensed" panose="020B0502040204020203" pitchFamily="34" charset="0"/>
                <a:ea typeface="+mn-ea"/>
                <a:cs typeface="Segoe UI" panose="020B0502040204020203" pitchFamily="34" charset="0"/>
              </a:rPr>
              <a:t>Сельское</a:t>
            </a:r>
          </a:p>
          <a:p>
            <a:pPr defTabSz="914378"/>
            <a:r>
              <a:rPr lang="ru-RU" sz="675" b="1" dirty="0">
                <a:solidFill>
                  <a:srgbClr val="3F3F3F"/>
                </a:solidFill>
                <a:latin typeface="Bahnschrift Condensed" panose="020B0502040204020203" pitchFamily="34" charset="0"/>
                <a:ea typeface="+mn-ea"/>
                <a:cs typeface="Segoe UI" panose="020B0502040204020203" pitchFamily="34" charset="0"/>
              </a:rPr>
              <a:t>хозяйство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6" t="12361" r="1492" b="5416"/>
          <a:stretch/>
        </p:blipFill>
        <p:spPr>
          <a:xfrm>
            <a:off x="0" y="0"/>
            <a:ext cx="7289800" cy="411542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0724"/>
            <a:ext cx="9144000" cy="12427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18" b="1112"/>
          <a:stretch/>
        </p:blipFill>
        <p:spPr>
          <a:xfrm>
            <a:off x="7000876" y="0"/>
            <a:ext cx="21431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15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58112" y="440748"/>
            <a:ext cx="4929228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ru-RU" sz="2400" kern="1200" dirty="0">
                <a:solidFill>
                  <a:prstClr val="black"/>
                </a:solidFill>
                <a:latin typeface="Bahnschrift Condensed" panose="020B0502040204020203" pitchFamily="34" charset="0"/>
                <a:ea typeface="+mn-ea"/>
                <a:cs typeface="+mn-cs"/>
              </a:rPr>
              <a:t>Предварительная стоимость митигационных и адаптационных мер составляет около </a:t>
            </a:r>
          </a:p>
          <a:p>
            <a:pPr defTabSz="685800">
              <a:buClrTx/>
            </a:pPr>
            <a:r>
              <a:rPr lang="ru-RU" sz="2400" b="1" kern="1200" dirty="0">
                <a:solidFill>
                  <a:srgbClr val="FF0000"/>
                </a:solidFill>
                <a:latin typeface="Bahnschrift Condensed" panose="020B0502040204020203" pitchFamily="34" charset="0"/>
                <a:ea typeface="+mn-ea"/>
                <a:cs typeface="+mn-cs"/>
              </a:rPr>
              <a:t>10 млрд долларов США</a:t>
            </a:r>
            <a:r>
              <a:rPr lang="ru-RU" sz="2400" kern="1200" dirty="0">
                <a:solidFill>
                  <a:prstClr val="black"/>
                </a:solidFill>
                <a:latin typeface="Bahnschrift Condensed" panose="020B0502040204020203" pitchFamily="34" charset="0"/>
                <a:ea typeface="+mn-ea"/>
                <a:cs typeface="+mn-cs"/>
              </a:rPr>
              <a:t>, из них, </a:t>
            </a:r>
            <a:r>
              <a:rPr lang="en-US" sz="2400" kern="1200" dirty="0">
                <a:solidFill>
                  <a:prstClr val="black"/>
                </a:solidFill>
                <a:latin typeface="Bahnschrift Condensed" panose="020B0502040204020203" pitchFamily="34" charset="0"/>
                <a:ea typeface="+mn-ea"/>
                <a:cs typeface="+mn-cs"/>
              </a:rPr>
              <a:t> </a:t>
            </a:r>
            <a:endParaRPr lang="ru-RU" sz="2400" kern="1200" dirty="0">
              <a:solidFill>
                <a:prstClr val="black"/>
              </a:solidFill>
              <a:latin typeface="Bahnschrift Condensed" panose="020B0502040204020203" pitchFamily="34" charset="0"/>
              <a:ea typeface="+mn-ea"/>
              <a:cs typeface="+mn-cs"/>
            </a:endParaRPr>
          </a:p>
          <a:p>
            <a:pPr defTabSz="685800">
              <a:buClrTx/>
            </a:pPr>
            <a:r>
              <a:rPr lang="ru-RU" sz="2400" b="1" kern="1200" dirty="0">
                <a:solidFill>
                  <a:srgbClr val="00B0F0"/>
                </a:solidFill>
                <a:latin typeface="Bahnschrift Condensed" panose="020B0502040204020203" pitchFamily="34" charset="0"/>
                <a:ea typeface="+mn-ea"/>
                <a:cs typeface="+mn-cs"/>
              </a:rPr>
              <a:t>37%</a:t>
            </a:r>
            <a:r>
              <a:rPr lang="ru-RU" sz="2400" kern="1200" dirty="0">
                <a:solidFill>
                  <a:prstClr val="black"/>
                </a:solidFill>
                <a:latin typeface="Bahnschrift Condensed" panose="020B0502040204020203" pitchFamily="34" charset="0"/>
                <a:ea typeface="+mn-ea"/>
                <a:cs typeface="+mn-cs"/>
              </a:rPr>
              <a:t> - </a:t>
            </a:r>
            <a:r>
              <a:rPr lang="ru-RU" sz="2400" kern="1200" dirty="0">
                <a:solidFill>
                  <a:srgbClr val="00B0F0"/>
                </a:solidFill>
                <a:latin typeface="Bahnschrift Condensed" panose="020B0502040204020203" pitchFamily="34" charset="0"/>
                <a:ea typeface="+mn-ea"/>
                <a:cs typeface="+mn-cs"/>
              </a:rPr>
              <a:t>собственные ресурсы </a:t>
            </a:r>
            <a:r>
              <a:rPr lang="ru-RU" sz="2000" kern="1200" dirty="0">
                <a:solidFill>
                  <a:prstClr val="black"/>
                </a:solidFill>
                <a:latin typeface="Bahnschrift Condensed" panose="020B0502040204020203" pitchFamily="34" charset="0"/>
                <a:ea typeface="+mn-ea"/>
                <a:cs typeface="+mn-cs"/>
              </a:rPr>
              <a:t>(средства частного сектора, международных доноров, реализуемые в текущие ПГИ, в том числе средства национального бюджета) </a:t>
            </a:r>
          </a:p>
          <a:p>
            <a:pPr defTabSz="685800">
              <a:buClrTx/>
            </a:pPr>
            <a:r>
              <a:rPr lang="ru-RU" sz="2400" b="1" kern="1200" dirty="0">
                <a:solidFill>
                  <a:srgbClr val="00B0F0"/>
                </a:solidFill>
                <a:latin typeface="Bahnschrift Condensed" panose="020B0502040204020203" pitchFamily="34" charset="0"/>
                <a:ea typeface="+mn-ea"/>
                <a:cs typeface="+mn-cs"/>
              </a:rPr>
              <a:t>63%</a:t>
            </a:r>
            <a:r>
              <a:rPr lang="ru-RU" sz="2400" b="1" kern="1200" dirty="0">
                <a:solidFill>
                  <a:prstClr val="black"/>
                </a:solidFill>
                <a:latin typeface="Bahnschrift Condensed" panose="020B0502040204020203" pitchFamily="34" charset="0"/>
                <a:ea typeface="+mn-ea"/>
                <a:cs typeface="+mn-cs"/>
              </a:rPr>
              <a:t> </a:t>
            </a:r>
            <a:r>
              <a:rPr lang="ru-RU" sz="2400" kern="1200" dirty="0">
                <a:solidFill>
                  <a:prstClr val="black"/>
                </a:solidFill>
                <a:latin typeface="Bahnschrift Condensed" panose="020B0502040204020203" pitchFamily="34" charset="0"/>
                <a:ea typeface="+mn-ea"/>
                <a:cs typeface="+mn-cs"/>
              </a:rPr>
              <a:t>- </a:t>
            </a:r>
            <a:r>
              <a:rPr lang="ru-RU" sz="2400" kern="1200" dirty="0">
                <a:solidFill>
                  <a:srgbClr val="00B0F0"/>
                </a:solidFill>
                <a:latin typeface="Bahnschrift Condensed" panose="020B0502040204020203" pitchFamily="34" charset="0"/>
                <a:ea typeface="+mn-ea"/>
                <a:cs typeface="+mn-cs"/>
              </a:rPr>
              <a:t>потребность в международной финансовой поддержке</a:t>
            </a:r>
            <a:r>
              <a:rPr lang="ru-RU" sz="2400" kern="1200" dirty="0">
                <a:solidFill>
                  <a:prstClr val="black"/>
                </a:solidFill>
                <a:latin typeface="Bahnschrift Condensed" panose="020B0502040204020203" pitchFamily="34" charset="0"/>
                <a:ea typeface="+mn-ea"/>
                <a:cs typeface="+mn-cs"/>
              </a:rPr>
              <a:t>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58112" y="3911843"/>
            <a:ext cx="7549738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ru-RU" sz="2400" b="1" kern="1200" dirty="0">
                <a:solidFill>
                  <a:srgbClr val="00A2A2"/>
                </a:solidFill>
                <a:latin typeface="Bahnschrift Condensed" panose="020B0502040204020203" pitchFamily="34" charset="0"/>
                <a:ea typeface="+mn-ea"/>
                <a:cs typeface="+mn-cs"/>
              </a:rPr>
              <a:t>При наличии вышеуказанных финансовых ресурсов окажет положительное влияние на социально-экономическое развитие КР.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9576" y="452905"/>
            <a:ext cx="3566312" cy="3219497"/>
          </a:xfrm>
          <a:prstGeom prst="rect">
            <a:avLst/>
          </a:prstGeom>
        </p:spPr>
      </p:pic>
      <p:sp>
        <p:nvSpPr>
          <p:cNvPr id="9" name="Равнобедренный треугольник 8"/>
          <p:cNvSpPr/>
          <p:nvPr/>
        </p:nvSpPr>
        <p:spPr>
          <a:xfrm rot="4029381">
            <a:off x="8162455" y="4045124"/>
            <a:ext cx="580335" cy="500289"/>
          </a:xfrm>
          <a:prstGeom prst="triangle">
            <a:avLst/>
          </a:prstGeom>
          <a:noFill/>
          <a:ln w="762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ru-RU" sz="1350" kern="1200">
              <a:solidFill>
                <a:prstClr val="white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0" name="Равнобедренный треугольник 9"/>
          <p:cNvSpPr/>
          <p:nvPr/>
        </p:nvSpPr>
        <p:spPr>
          <a:xfrm rot="4029381">
            <a:off x="8367820" y="4300676"/>
            <a:ext cx="604052" cy="520734"/>
          </a:xfrm>
          <a:prstGeom prst="triangle">
            <a:avLst/>
          </a:prstGeom>
          <a:noFill/>
          <a:ln w="76200">
            <a:solidFill>
              <a:srgbClr val="43C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ru-RU" sz="1350" kern="1200">
              <a:solidFill>
                <a:prstClr val="white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55893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авнобедренный треугольник 7"/>
          <p:cNvSpPr/>
          <p:nvPr/>
        </p:nvSpPr>
        <p:spPr>
          <a:xfrm rot="4029381">
            <a:off x="6940762" y="989669"/>
            <a:ext cx="5696117" cy="4910448"/>
          </a:xfrm>
          <a:prstGeom prst="triangle">
            <a:avLst/>
          </a:prstGeom>
          <a:noFill/>
          <a:ln w="762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1219" y="301911"/>
            <a:ext cx="4012462" cy="574158"/>
          </a:xfrm>
        </p:spPr>
        <p:txBody>
          <a:bodyPr>
            <a:normAutofit fontScale="90000"/>
          </a:bodyPr>
          <a:lstStyle/>
          <a:p>
            <a:r>
              <a:rPr lang="ru-RU" sz="2700" dirty="0">
                <a:solidFill>
                  <a:schemeClr val="accent1">
                    <a:lumMod val="75000"/>
                  </a:schemeClr>
                </a:solidFill>
                <a:latin typeface="Bahnschrift Condensed" panose="020B0502040204020203" pitchFamily="34" charset="0"/>
              </a:rPr>
              <a:t>НАЦИОНАЛЬНЫЕ УСЛОВИЯ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1219" y="1069368"/>
            <a:ext cx="6095697" cy="3772221"/>
          </a:xfrm>
          <a:noFill/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bg-BG" sz="1800" b="1" dirty="0">
                <a:solidFill>
                  <a:srgbClr val="008A3E"/>
                </a:solidFill>
                <a:latin typeface="Bahnschrift Condensed" panose="020B0502040204020203" pitchFamily="34" charset="0"/>
              </a:rPr>
              <a:t>Разработаны и реализуются следующие стратегические документы</a:t>
            </a:r>
            <a:r>
              <a:rPr lang="ru-RU" sz="1800" b="1" dirty="0">
                <a:solidFill>
                  <a:srgbClr val="008A3E"/>
                </a:solidFill>
                <a:latin typeface="Bahnschrift Condensed" panose="020B0502040204020203" pitchFamily="34" charset="0"/>
              </a:rPr>
              <a:t>, </a:t>
            </a:r>
            <a:r>
              <a:rPr lang="bg-BG" sz="1800" b="1" dirty="0">
                <a:solidFill>
                  <a:srgbClr val="008A3E"/>
                </a:solidFill>
                <a:latin typeface="Bahnschrift Condensed" panose="020B0502040204020203" pitchFamily="34" charset="0"/>
              </a:rPr>
              <a:t>связаные с ОНУВ</a:t>
            </a:r>
            <a:r>
              <a:rPr lang="ru-RU" sz="1800" b="1" dirty="0">
                <a:solidFill>
                  <a:srgbClr val="008A3E"/>
                </a:solidFill>
                <a:latin typeface="Bahnschrift Condensed" panose="020B0502040204020203" pitchFamily="34" charset="0"/>
              </a:rPr>
              <a:t>2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ru-RU" sz="1800" dirty="0">
                <a:solidFill>
                  <a:srgbClr val="008A3E"/>
                </a:solidFill>
                <a:latin typeface="Bahnschrift Condensed" panose="020B0502040204020203" pitchFamily="34" charset="0"/>
              </a:rPr>
              <a:t>Национальная стратегия развития Кыргызской Республики на 2018-2040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ru-RU" sz="1800" dirty="0">
                <a:solidFill>
                  <a:srgbClr val="008A3E"/>
                </a:solidFill>
                <a:latin typeface="Bahnschrift Condensed" panose="020B0502040204020203" pitchFamily="34" charset="0"/>
              </a:rPr>
              <a:t>Климатическая инвестиционная программа Кыргызской Республики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ru-RU" sz="1800" dirty="0">
                <a:solidFill>
                  <a:srgbClr val="008A3E"/>
                </a:solidFill>
                <a:latin typeface="Bahnschrift Condensed" panose="020B0502040204020203" pitchFamily="34" charset="0"/>
              </a:rPr>
              <a:t>Программа развития зеленой экономики на 2019-2023 годы</a:t>
            </a:r>
          </a:p>
          <a:p>
            <a:pPr marL="0" indent="0">
              <a:buNone/>
            </a:pPr>
            <a:endParaRPr lang="ru-RU" sz="1800" dirty="0">
              <a:solidFill>
                <a:srgbClr val="008A3E"/>
              </a:solidFill>
              <a:latin typeface="Bahnschrift Condensed" panose="020B0502040204020203" pitchFamily="34" charset="0"/>
            </a:endParaRPr>
          </a:p>
          <a:p>
            <a:pPr marL="0" indent="0">
              <a:buNone/>
            </a:pPr>
            <a:r>
              <a:rPr lang="ru-RU" sz="1800" dirty="0">
                <a:solidFill>
                  <a:srgbClr val="008A3E"/>
                </a:solidFill>
                <a:latin typeface="Bahnschrift Condensed" panose="020B0502040204020203" pitchFamily="34" charset="0"/>
              </a:rPr>
              <a:t>Понимание важности экологических и климатических действий</a:t>
            </a:r>
            <a:r>
              <a:rPr lang="en-US" sz="1800" dirty="0">
                <a:solidFill>
                  <a:srgbClr val="008A3E"/>
                </a:solidFill>
                <a:latin typeface="Bahnschrift Condensed" panose="020B0502040204020203" pitchFamily="34" charset="0"/>
              </a:rPr>
              <a:t>                                                                                               </a:t>
            </a:r>
            <a:r>
              <a:rPr lang="ru-RU" sz="1800" b="1" dirty="0">
                <a:solidFill>
                  <a:srgbClr val="008A3E"/>
                </a:solidFill>
                <a:latin typeface="Bahnschrift Condensed" panose="020B0502040204020203" pitchFamily="34" charset="0"/>
              </a:rPr>
              <a:t>послужило создание Министерство природных ресурсов, экологии и технического надзора КР</a:t>
            </a:r>
            <a:r>
              <a:rPr lang="en-US" sz="1800" dirty="0">
                <a:solidFill>
                  <a:srgbClr val="008A3E"/>
                </a:solidFill>
                <a:latin typeface="Bahnschrift Condensed" panose="020B0502040204020203" pitchFamily="34" charset="0"/>
              </a:rPr>
              <a:t> -</a:t>
            </a:r>
            <a:r>
              <a:rPr lang="ru-RU" sz="1800" dirty="0">
                <a:solidFill>
                  <a:srgbClr val="008A3E"/>
                </a:solidFill>
                <a:latin typeface="Bahnschrift Condensed" panose="020B0502040204020203" pitchFamily="34" charset="0"/>
              </a:rPr>
              <a:t> уполномоченного члена Кабинета Министров по вопросам экологической безопасности и климатической устойчивости.</a:t>
            </a:r>
          </a:p>
          <a:p>
            <a:pPr marL="0" indent="0">
              <a:buNone/>
            </a:pPr>
            <a:endParaRPr lang="ru-RU" sz="1050" dirty="0">
              <a:solidFill>
                <a:schemeClr val="bg1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9" name="Равнобедренный треугольник 8"/>
          <p:cNvSpPr/>
          <p:nvPr/>
        </p:nvSpPr>
        <p:spPr>
          <a:xfrm rot="4029381">
            <a:off x="6495343" y="2294671"/>
            <a:ext cx="1087283" cy="937313"/>
          </a:xfrm>
          <a:prstGeom prst="triangle">
            <a:avLst/>
          </a:prstGeom>
          <a:noFill/>
          <a:ln w="76200">
            <a:solidFill>
              <a:srgbClr val="43C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260" y="0"/>
            <a:ext cx="3671741" cy="5164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1889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88229" y="230131"/>
            <a:ext cx="5272644" cy="468323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bg-BG" sz="1600" b="1" dirty="0">
                <a:solidFill>
                  <a:srgbClr val="15A14A"/>
                </a:solidFill>
                <a:latin typeface="Bahnschrift Condensed" panose="020B0502040204020203" pitchFamily="34" charset="0"/>
              </a:rPr>
              <a:t>СПРАВЕДЛИВЫЙ И АМБИЦИОЗНЫЙ ОНУВ С УЧЕТОМ НАЦИОНАЛЬНЫХ УСЛОВИЙ</a:t>
            </a:r>
            <a:endParaRPr lang="ru-RU" sz="1600" b="1" dirty="0">
              <a:solidFill>
                <a:srgbClr val="15A14A"/>
              </a:solidFill>
              <a:latin typeface="Bahnschrift Condensed" panose="020B0502040204020203" pitchFamily="34" charset="0"/>
            </a:endParaRPr>
          </a:p>
          <a:p>
            <a:r>
              <a:rPr lang="ru-RU" sz="1400" dirty="0">
                <a:latin typeface="Bahnschrift Condensed" panose="020B0502040204020203" pitchFamily="34" charset="0"/>
              </a:rPr>
              <a:t>В 2017 г. общие эмиссии ПГ в Кыргызской Республике составляли 0,032% от </a:t>
            </a:r>
            <a:r>
              <a:rPr lang="ru-RU" sz="1400" dirty="0" err="1">
                <a:latin typeface="Bahnschrift Condensed" panose="020B0502040204020203" pitchFamily="34" charset="0"/>
              </a:rPr>
              <a:t>общеглобальных</a:t>
            </a:r>
            <a:r>
              <a:rPr lang="ru-RU" sz="1400" dirty="0">
                <a:latin typeface="Bahnschrift Condensed" panose="020B0502040204020203" pitchFamily="34" charset="0"/>
              </a:rPr>
              <a:t> выбросов ПГ, а нетто эмиссии 0,011%. Эта ситуация во многом является результатом широкого использования гидроэлектростанций. </a:t>
            </a:r>
            <a:r>
              <a:rPr lang="ru-RU" sz="1400" dirty="0">
                <a:solidFill>
                  <a:srgbClr val="F27E04"/>
                </a:solidFill>
                <a:latin typeface="Bahnschrift Condensed" panose="020B0502040204020203" pitchFamily="34" charset="0"/>
              </a:rPr>
              <a:t>Однако, ожидаемые изменения климата могут привести к уменьшению водного стока и к сокращению </a:t>
            </a:r>
            <a:r>
              <a:rPr lang="ru-RU" sz="1400" dirty="0" err="1">
                <a:solidFill>
                  <a:srgbClr val="F27E04"/>
                </a:solidFill>
                <a:latin typeface="Bahnschrift Condensed" panose="020B0502040204020203" pitchFamily="34" charset="0"/>
              </a:rPr>
              <a:t>гидроэнергетичекого</a:t>
            </a:r>
            <a:r>
              <a:rPr lang="ru-RU" sz="1400" dirty="0">
                <a:solidFill>
                  <a:srgbClr val="F27E04"/>
                </a:solidFill>
                <a:latin typeface="Bahnschrift Condensed" panose="020B0502040204020203" pitchFamily="34" charset="0"/>
              </a:rPr>
              <a:t> потенциала.</a:t>
            </a:r>
          </a:p>
          <a:p>
            <a:r>
              <a:rPr lang="bg-BG" sz="1400" dirty="0">
                <a:latin typeface="Bahnschrift Condensed" panose="020B0502040204020203" pitchFamily="34" charset="0"/>
              </a:rPr>
              <a:t>Для </a:t>
            </a:r>
            <a:r>
              <a:rPr lang="ru-RU" sz="1400" dirty="0">
                <a:latin typeface="Bahnschrift Condensed" panose="020B0502040204020203" pitchFamily="34" charset="0"/>
              </a:rPr>
              <a:t>Кыргызской Республик</a:t>
            </a:r>
            <a:r>
              <a:rPr lang="bg-BG" sz="1400" dirty="0">
                <a:latin typeface="Bahnschrift Condensed" panose="020B0502040204020203" pitchFamily="34" charset="0"/>
              </a:rPr>
              <a:t>и эта цель </a:t>
            </a:r>
            <a:r>
              <a:rPr lang="ru-RU" sz="1400" dirty="0" err="1">
                <a:latin typeface="Bahnschrift Condensed" panose="020B0502040204020203" pitchFamily="34" charset="0"/>
              </a:rPr>
              <a:t>амбициозн</a:t>
            </a:r>
            <a:r>
              <a:rPr lang="bg-BG" sz="1400" dirty="0">
                <a:latin typeface="Bahnschrift Condensed" panose="020B0502040204020203" pitchFamily="34" charset="0"/>
              </a:rPr>
              <a:t>ая</a:t>
            </a:r>
            <a:r>
              <a:rPr lang="ru-RU" sz="1400" dirty="0">
                <a:latin typeface="Bahnschrift Condensed" panose="020B0502040204020203" pitchFamily="34" charset="0"/>
              </a:rPr>
              <a:t> и справедлив</a:t>
            </a:r>
            <a:r>
              <a:rPr lang="bg-BG" sz="1400" dirty="0">
                <a:latin typeface="Bahnschrift Condensed" panose="020B0502040204020203" pitchFamily="34" charset="0"/>
              </a:rPr>
              <a:t>ая, учитавая национальные условия и усилия по реализации мер, заложенных в ОНУВ2.</a:t>
            </a:r>
            <a:endParaRPr lang="ru-RU" sz="1400" dirty="0">
              <a:latin typeface="Bahnschrift Condensed" panose="020B0502040204020203" pitchFamily="34" charset="0"/>
            </a:endParaRPr>
          </a:p>
          <a:p>
            <a:r>
              <a:rPr lang="ru-RU" sz="1400" dirty="0">
                <a:solidFill>
                  <a:srgbClr val="15A14A"/>
                </a:solidFill>
                <a:latin typeface="Bahnschrift Condensed" panose="020B0502040204020203" pitchFamily="34" charset="0"/>
              </a:rPr>
              <a:t>Обновленный и усиленный ОНУВ2 Кыргызстана, представляет собой прогресс по сравнению с ОНУВ1, поскольку в 2030 г. сокращения выбросов относительно сценария БКО увеличиваются с 11.49% (ОНУВ1) </a:t>
            </a:r>
            <a:r>
              <a:rPr lang="bg-BG" sz="1400" dirty="0">
                <a:solidFill>
                  <a:srgbClr val="15A14A"/>
                </a:solidFill>
                <a:latin typeface="Bahnschrift Condensed" panose="020B0502040204020203" pitchFamily="34" charset="0"/>
              </a:rPr>
              <a:t>до</a:t>
            </a:r>
            <a:r>
              <a:rPr lang="ru-RU" sz="1400" dirty="0">
                <a:solidFill>
                  <a:srgbClr val="15A14A"/>
                </a:solidFill>
                <a:latin typeface="Bahnschrift Condensed" panose="020B0502040204020203" pitchFamily="34" charset="0"/>
              </a:rPr>
              <a:t> 15,97% (+4.49%), </a:t>
            </a:r>
            <a:r>
              <a:rPr lang="bg-BG" sz="1400" dirty="0">
                <a:solidFill>
                  <a:srgbClr val="15A14A"/>
                </a:solidFill>
                <a:latin typeface="Bahnschrift Condensed" panose="020B0502040204020203" pitchFamily="34" charset="0"/>
              </a:rPr>
              <a:t>а </a:t>
            </a:r>
            <a:r>
              <a:rPr lang="ru-RU" sz="1400" dirty="0">
                <a:solidFill>
                  <a:srgbClr val="15A14A"/>
                </a:solidFill>
                <a:latin typeface="Bahnschrift Condensed" panose="020B0502040204020203" pitchFamily="34" charset="0"/>
              </a:rPr>
              <a:t>при условии международной поддержки с 29,00% </a:t>
            </a:r>
            <a:r>
              <a:rPr lang="bg-BG" sz="1400" dirty="0">
                <a:solidFill>
                  <a:srgbClr val="15A14A"/>
                </a:solidFill>
                <a:latin typeface="Bahnschrift Condensed" panose="020B0502040204020203" pitchFamily="34" charset="0"/>
              </a:rPr>
              <a:t>до</a:t>
            </a:r>
            <a:r>
              <a:rPr lang="ru-RU" sz="1400" dirty="0">
                <a:solidFill>
                  <a:srgbClr val="15A14A"/>
                </a:solidFill>
                <a:latin typeface="Bahnschrift Condensed" panose="020B0502040204020203" pitchFamily="34" charset="0"/>
              </a:rPr>
              <a:t> 43,62% (+14,62%).</a:t>
            </a:r>
          </a:p>
          <a:p>
            <a:r>
              <a:rPr lang="bg-BG" sz="1400" dirty="0">
                <a:latin typeface="Bahnschrift Condensed" panose="020B0502040204020203" pitchFamily="34" charset="0"/>
              </a:rPr>
              <a:t>М</a:t>
            </a:r>
            <a:r>
              <a:rPr lang="ru-RU" sz="1400" dirty="0" err="1">
                <a:latin typeface="Bahnschrift Condensed" panose="020B0502040204020203" pitchFamily="34" charset="0"/>
              </a:rPr>
              <a:t>итигационные</a:t>
            </a:r>
            <a:r>
              <a:rPr lang="ru-RU" sz="1400" dirty="0">
                <a:latin typeface="Bahnschrift Condensed" panose="020B0502040204020203" pitchFamily="34" charset="0"/>
              </a:rPr>
              <a:t> меры в разрезе секторов, представлены </a:t>
            </a:r>
            <a:r>
              <a:rPr lang="bg-BG" sz="1400" dirty="0">
                <a:latin typeface="Bahnschrift Condensed" panose="020B0502040204020203" pitchFamily="34" charset="0"/>
              </a:rPr>
              <a:t>в Приложении 1, </a:t>
            </a:r>
            <a:r>
              <a:rPr lang="ru-RU" sz="1400" dirty="0">
                <a:latin typeface="Bahnschrift Condensed" panose="020B0502040204020203" pitchFamily="34" charset="0"/>
              </a:rPr>
              <a:t>при этом значения целевых показателей отражают расчетный точный объем сокращенных выбросов ПГ за этот год</a:t>
            </a:r>
            <a:r>
              <a:rPr lang="bg-BG" sz="1400" dirty="0">
                <a:latin typeface="Bahnschrift Condensed" panose="020B0502040204020203" pitchFamily="34" charset="0"/>
              </a:rPr>
              <a:t> в 1000 т. </a:t>
            </a:r>
            <a:r>
              <a:rPr lang="en-US" sz="1400" dirty="0">
                <a:latin typeface="Bahnschrift Condensed" panose="020B0502040204020203" pitchFamily="34" charset="0"/>
              </a:rPr>
              <a:t>CO</a:t>
            </a:r>
            <a:r>
              <a:rPr lang="ru-RU" sz="1400" dirty="0">
                <a:latin typeface="Bahnschrift Condensed" panose="020B0502040204020203" pitchFamily="34" charset="0"/>
              </a:rPr>
              <a:t>2 </a:t>
            </a:r>
            <a:r>
              <a:rPr lang="ru-RU" sz="1400" dirty="0" err="1">
                <a:latin typeface="Bahnschrift Condensed" panose="020B0502040204020203" pitchFamily="34" charset="0"/>
              </a:rPr>
              <a:t>экв</a:t>
            </a:r>
            <a:r>
              <a:rPr lang="ru-RU" sz="1400" dirty="0">
                <a:latin typeface="Bahnschrift Condensed" panose="020B0502040204020203" pitchFamily="34" charset="0"/>
              </a:rPr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57"/>
          <a:stretch/>
        </p:blipFill>
        <p:spPr>
          <a:xfrm>
            <a:off x="0" y="0"/>
            <a:ext cx="3468566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/>
          <a:stretch/>
        </p:blipFill>
        <p:spPr>
          <a:xfrm>
            <a:off x="-7144" y="2181148"/>
            <a:ext cx="3475710" cy="2962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6381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392;p41"/>
          <p:cNvPicPr preferRelativeResize="0"/>
          <p:nvPr/>
        </p:nvPicPr>
        <p:blipFill rotWithShape="1">
          <a:blip r:embed="rId2">
            <a:alphaModFix/>
          </a:blip>
          <a:srcRect l="28342" r="21652"/>
          <a:stretch/>
        </p:blipFill>
        <p:spPr>
          <a:xfrm>
            <a:off x="-7117" y="-1"/>
            <a:ext cx="4579117" cy="5151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3" r="21823" b="15574"/>
          <a:stretch/>
        </p:blipFill>
        <p:spPr>
          <a:xfrm>
            <a:off x="881392" y="638188"/>
            <a:ext cx="2389109" cy="2366270"/>
          </a:xfrm>
          <a:prstGeom prst="ellipse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4" b="25810"/>
          <a:stretch/>
        </p:blipFill>
        <p:spPr>
          <a:xfrm>
            <a:off x="3017317" y="-1"/>
            <a:ext cx="4214488" cy="5148944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66" b="10862"/>
          <a:stretch/>
        </p:blipFill>
        <p:spPr>
          <a:xfrm>
            <a:off x="-10885" y="2767360"/>
            <a:ext cx="3393116" cy="239246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848462" y="508636"/>
            <a:ext cx="515303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Bahnschrift Condensed" panose="020B0502040204020203" pitchFamily="34" charset="0"/>
              </a:rPr>
              <a:t>Общая </a:t>
            </a:r>
            <a:r>
              <a:rPr lang="ru-RU" sz="1600" b="1" dirty="0" err="1">
                <a:solidFill>
                  <a:schemeClr val="accent1">
                    <a:lumMod val="50000"/>
                  </a:schemeClr>
                </a:solidFill>
                <a:latin typeface="Bahnschrift Condensed" panose="020B0502040204020203" pitchFamily="34" charset="0"/>
              </a:rPr>
              <a:t>митигационная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Bahnschrift Condensed" panose="020B0502040204020203" pitchFamily="34" charset="0"/>
              </a:rPr>
              <a:t> цель ОНУВ Кыргызстана: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Bahnschrift Condensed" panose="020B0502040204020203" pitchFamily="34" charset="0"/>
            </a:endParaRPr>
          </a:p>
          <a:p>
            <a:r>
              <a:rPr lang="ru-RU" sz="1500" dirty="0">
                <a:solidFill>
                  <a:schemeClr val="accent1">
                    <a:lumMod val="50000"/>
                  </a:schemeClr>
                </a:solidFill>
                <a:latin typeface="Bahnschrift Condensed" panose="020B0502040204020203" pitchFamily="34" charset="0"/>
              </a:rPr>
              <a:t>В 2025 г. Кыргызская Республика сократит выбросы ПГ на 16,63%</a:t>
            </a:r>
            <a:r>
              <a:rPr lang="ru-RU" sz="1500" i="1" dirty="0">
                <a:solidFill>
                  <a:schemeClr val="accent1">
                    <a:lumMod val="50000"/>
                  </a:schemeClr>
                </a:solidFill>
                <a:latin typeface="Bahnschrift Condensed" panose="020B0502040204020203" pitchFamily="34" charset="0"/>
              </a:rPr>
              <a:t> </a:t>
            </a:r>
            <a:r>
              <a:rPr lang="ru-RU" sz="1500" dirty="0">
                <a:solidFill>
                  <a:schemeClr val="accent1">
                    <a:lumMod val="50000"/>
                  </a:schemeClr>
                </a:solidFill>
                <a:latin typeface="Bahnschrift Condensed" panose="020B0502040204020203" pitchFamily="34" charset="0"/>
              </a:rPr>
              <a:t>от уровня выбросов по сценарию БКО, а при условии международной поддержки на 36,61%</a:t>
            </a:r>
            <a:r>
              <a:rPr lang="ru-RU" sz="1500" i="1" dirty="0">
                <a:solidFill>
                  <a:schemeClr val="accent1">
                    <a:lumMod val="50000"/>
                  </a:schemeClr>
                </a:solidFill>
                <a:latin typeface="Bahnschrift Condensed" panose="020B0502040204020203" pitchFamily="34" charset="0"/>
              </a:rPr>
              <a:t>.</a:t>
            </a:r>
            <a:r>
              <a:rPr lang="ru-RU" sz="1500" dirty="0">
                <a:solidFill>
                  <a:schemeClr val="accent1">
                    <a:lumMod val="50000"/>
                  </a:schemeClr>
                </a:solidFill>
                <a:latin typeface="Bahnschrift Condensed" panose="020B0502040204020203" pitchFamily="34" charset="0"/>
              </a:rPr>
              <a:t> В 2030 г. КР может сократить выбросы ПГ 15,97% от уровня выбросов по сценарию БКО, а при наличии международной поддержки на 43,62%</a:t>
            </a:r>
            <a:r>
              <a:rPr lang="ru-RU" sz="1500" i="1" dirty="0">
                <a:solidFill>
                  <a:schemeClr val="accent1">
                    <a:lumMod val="50000"/>
                  </a:schemeClr>
                </a:solidFill>
                <a:latin typeface="Bahnschrift Condensed" panose="020B0502040204020203" pitchFamily="34" charset="0"/>
              </a:rPr>
              <a:t>.</a:t>
            </a:r>
            <a:endParaRPr lang="en-US" sz="1500" dirty="0">
              <a:solidFill>
                <a:schemeClr val="accent1">
                  <a:lumMod val="50000"/>
                </a:schemeClr>
              </a:solidFill>
              <a:latin typeface="Bahnschrift Condensed" panose="020B0502040204020203" pitchFamily="34" charset="0"/>
            </a:endParaRPr>
          </a:p>
          <a:p>
            <a:r>
              <a:rPr lang="ru-RU" sz="1500" dirty="0">
                <a:solidFill>
                  <a:schemeClr val="accent1">
                    <a:lumMod val="50000"/>
                  </a:schemeClr>
                </a:solidFill>
                <a:latin typeface="Bahnschrift Condensed" panose="020B0502040204020203" pitchFamily="34" charset="0"/>
              </a:rPr>
              <a:t> </a:t>
            </a:r>
            <a:endParaRPr lang="en-US" sz="1500" dirty="0">
              <a:solidFill>
                <a:schemeClr val="accent1">
                  <a:lumMod val="50000"/>
                </a:schemeClr>
              </a:solidFill>
              <a:latin typeface="Bahnschrift Condensed" panose="020B0502040204020203" pitchFamily="34" charset="0"/>
            </a:endParaRPr>
          </a:p>
          <a:p>
            <a:pPr algn="ct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Bahnschrift Condensed" panose="020B0502040204020203" pitchFamily="34" charset="0"/>
              </a:rPr>
              <a:t>Подцели </a:t>
            </a:r>
            <a:r>
              <a:rPr lang="ru-RU" sz="1600" b="1" dirty="0" err="1">
                <a:solidFill>
                  <a:schemeClr val="accent1">
                    <a:lumMod val="50000"/>
                  </a:schemeClr>
                </a:solidFill>
                <a:latin typeface="Bahnschrift Condensed" panose="020B0502040204020203" pitchFamily="34" charset="0"/>
              </a:rPr>
              <a:t>митигации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Bahnschrift Condensed" panose="020B0502040204020203" pitchFamily="34" charset="0"/>
              </a:rPr>
              <a:t> Плана реализации ОНУВ: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Bahnschrift Condensed" panose="020B0502040204020203" pitchFamily="34" charset="0"/>
            </a:endParaRPr>
          </a:p>
          <a:p>
            <a:pPr marL="271463" lvl="0" indent="-271463">
              <a:buFont typeface="+mj-lt"/>
              <a:buAutoNum type="arabicPeriod"/>
            </a:pPr>
            <a:r>
              <a:rPr lang="ru-RU" sz="1500" dirty="0">
                <a:solidFill>
                  <a:schemeClr val="accent1">
                    <a:lumMod val="50000"/>
                  </a:schemeClr>
                </a:solidFill>
                <a:latin typeface="Bahnschrift Condensed" panose="020B0502040204020203" pitchFamily="34" charset="0"/>
              </a:rPr>
              <a:t>Повышение потенциала и сокращение выбросов ПГ в секторе «Энергетика»</a:t>
            </a:r>
            <a:endParaRPr lang="en-US" sz="1500" dirty="0">
              <a:solidFill>
                <a:schemeClr val="accent1">
                  <a:lumMod val="50000"/>
                </a:schemeClr>
              </a:solidFill>
              <a:latin typeface="Bahnschrift Condensed" panose="020B0502040204020203" pitchFamily="34" charset="0"/>
            </a:endParaRPr>
          </a:p>
          <a:p>
            <a:pPr marL="271463" lvl="0" indent="-271463">
              <a:buFont typeface="+mj-lt"/>
              <a:buAutoNum type="arabicPeriod"/>
            </a:pPr>
            <a:r>
              <a:rPr lang="ru-RU" sz="1500" dirty="0">
                <a:solidFill>
                  <a:schemeClr val="accent1">
                    <a:lumMod val="50000"/>
                  </a:schemeClr>
                </a:solidFill>
                <a:latin typeface="Bahnschrift Condensed" panose="020B0502040204020203" pitchFamily="34" charset="0"/>
              </a:rPr>
              <a:t>Повышение потенциала и сокращение выбросов ПГ в секторе «Транспорт» </a:t>
            </a:r>
            <a:endParaRPr lang="en-US" sz="1500" dirty="0">
              <a:solidFill>
                <a:schemeClr val="accent1">
                  <a:lumMod val="50000"/>
                </a:schemeClr>
              </a:solidFill>
              <a:latin typeface="Bahnschrift Condensed" panose="020B0502040204020203" pitchFamily="34" charset="0"/>
            </a:endParaRPr>
          </a:p>
          <a:p>
            <a:pPr marL="271463" lvl="0" indent="-271463">
              <a:buFont typeface="+mj-lt"/>
              <a:buAutoNum type="arabicPeriod"/>
            </a:pPr>
            <a:r>
              <a:rPr lang="ru-RU" sz="1500" dirty="0">
                <a:solidFill>
                  <a:schemeClr val="accent1">
                    <a:lumMod val="50000"/>
                  </a:schemeClr>
                </a:solidFill>
                <a:latin typeface="Bahnschrift Condensed" panose="020B0502040204020203" pitchFamily="34" charset="0"/>
              </a:rPr>
              <a:t>Повышение потенциала и сокращение выбросов ПГ в секторе «Промышленные процессы и использование продуктов» </a:t>
            </a:r>
            <a:endParaRPr lang="en-US" sz="1500" dirty="0">
              <a:solidFill>
                <a:schemeClr val="accent1">
                  <a:lumMod val="50000"/>
                </a:schemeClr>
              </a:solidFill>
              <a:latin typeface="Bahnschrift Condensed" panose="020B0502040204020203" pitchFamily="34" charset="0"/>
            </a:endParaRPr>
          </a:p>
          <a:p>
            <a:pPr marL="271463" lvl="0" indent="-271463">
              <a:buFont typeface="+mj-lt"/>
              <a:buAutoNum type="arabicPeriod"/>
            </a:pPr>
            <a:r>
              <a:rPr lang="ru-RU" sz="1500" dirty="0">
                <a:solidFill>
                  <a:schemeClr val="accent1">
                    <a:lumMod val="50000"/>
                  </a:schemeClr>
                </a:solidFill>
                <a:latin typeface="Bahnschrift Condensed" panose="020B0502040204020203" pitchFamily="34" charset="0"/>
              </a:rPr>
              <a:t>Повышение потенциала и сокращение выбросов ПГ в секторе «Сельское хозяйство»</a:t>
            </a:r>
            <a:endParaRPr lang="en-US" sz="1500" dirty="0">
              <a:solidFill>
                <a:schemeClr val="accent1">
                  <a:lumMod val="50000"/>
                </a:schemeClr>
              </a:solidFill>
              <a:latin typeface="Bahnschrift Condensed" panose="020B0502040204020203" pitchFamily="34" charset="0"/>
            </a:endParaRPr>
          </a:p>
          <a:p>
            <a:pPr marL="271463" lvl="0" indent="-271463">
              <a:buFont typeface="+mj-lt"/>
              <a:buAutoNum type="arabicPeriod"/>
            </a:pPr>
            <a:r>
              <a:rPr lang="ru-RU" sz="1500" dirty="0">
                <a:solidFill>
                  <a:schemeClr val="accent1">
                    <a:lumMod val="50000"/>
                  </a:schemeClr>
                </a:solidFill>
                <a:latin typeface="Bahnschrift Condensed" panose="020B0502040204020203" pitchFamily="34" charset="0"/>
              </a:rPr>
              <a:t>Повышение потенциала и увеличение поглощений ПГ в секторе «Лесное хозяйство и другие виды землепользования» </a:t>
            </a:r>
            <a:endParaRPr lang="en-US" sz="1500" dirty="0">
              <a:solidFill>
                <a:schemeClr val="accent1">
                  <a:lumMod val="50000"/>
                </a:schemeClr>
              </a:solidFill>
              <a:latin typeface="Bahnschrift Condensed" panose="020B0502040204020203" pitchFamily="34" charset="0"/>
            </a:endParaRPr>
          </a:p>
          <a:p>
            <a:pPr marL="271463" lvl="0" indent="-271463">
              <a:buFont typeface="+mj-lt"/>
              <a:buAutoNum type="arabicPeriod"/>
            </a:pPr>
            <a:r>
              <a:rPr lang="ru-RU" sz="1500" dirty="0">
                <a:solidFill>
                  <a:schemeClr val="accent1">
                    <a:lumMod val="50000"/>
                  </a:schemeClr>
                </a:solidFill>
                <a:latin typeface="Bahnschrift Condensed" panose="020B0502040204020203" pitchFamily="34" charset="0"/>
              </a:rPr>
              <a:t>Повышение потенциала и сокращение выбросов ПГ в секторе «Отходы» </a:t>
            </a:r>
            <a:endParaRPr lang="en-US" sz="1500" dirty="0">
              <a:solidFill>
                <a:schemeClr val="accent1">
                  <a:lumMod val="50000"/>
                </a:schemeClr>
              </a:solidFill>
              <a:latin typeface="Bahnschrift Condensed" panose="020B0502040204020203" pitchFamily="34" charset="0"/>
            </a:endParaRPr>
          </a:p>
          <a:p>
            <a:pPr algn="ctr" defTabSz="685800">
              <a:buClrTx/>
              <a:defRPr/>
            </a:pPr>
            <a:endParaRPr lang="ru-RU" sz="1500" kern="1200" dirty="0">
              <a:solidFill>
                <a:prstClr val="black"/>
              </a:solidFill>
              <a:latin typeface="Bahnschrift Condensed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08204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160601" y="104096"/>
            <a:ext cx="2983399" cy="1135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buClr>
                <a:schemeClr val="dk1"/>
              </a:buClr>
              <a:buSzPts val="1100"/>
            </a:pPr>
            <a:r>
              <a:rPr lang="ru-RU" sz="1600" b="1" dirty="0">
                <a:solidFill>
                  <a:srgbClr val="48B02C"/>
                </a:solidFill>
                <a:latin typeface="Bahnschrift Condensed" panose="020B0502040204020203" pitchFamily="34" charset="0"/>
              </a:rPr>
              <a:t>МИТИГАЦИЯ </a:t>
            </a:r>
            <a:r>
              <a:rPr lang="ru-RU" sz="1600" b="1" dirty="0">
                <a:solidFill>
                  <a:srgbClr val="679A4F"/>
                </a:solidFill>
                <a:latin typeface="Bahnschrift Condensed" panose="020B0502040204020203" pitchFamily="34" charset="0"/>
              </a:rPr>
              <a:t>-</a:t>
            </a:r>
            <a:r>
              <a:rPr lang="ru-RU" b="1" dirty="0">
                <a:solidFill>
                  <a:srgbClr val="679A4F"/>
                </a:solidFill>
                <a:latin typeface="Bahnschrift Condensed" panose="020B0502040204020203" pitchFamily="34" charset="0"/>
              </a:rPr>
              <a:t> </a:t>
            </a:r>
            <a:r>
              <a:rPr lang="ru-RU" dirty="0">
                <a:latin typeface="Bahnschrift Condensed" panose="020B0502040204020203" pitchFamily="34" charset="0"/>
              </a:rPr>
              <a:t>смягчение воздействия на климат посредством снижения выбросов парниковых газов либо увеличения их поглощения</a:t>
            </a:r>
            <a:endParaRPr lang="en" sz="1100" b="1" dirty="0">
              <a:solidFill>
                <a:schemeClr val="tx2">
                  <a:lumMod val="50000"/>
                </a:schemeClr>
              </a:solidFill>
              <a:latin typeface="Bahnschrift Condensed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880" y="116902"/>
            <a:ext cx="934205" cy="93420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60160" y="348811"/>
            <a:ext cx="36757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Bahnschrift Condensed" panose="020B0502040204020203" pitchFamily="34" charset="0"/>
              </a:rPr>
              <a:t>Финансирование митигационных действий (млн долларов США 2023)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9623" y="1226909"/>
            <a:ext cx="7267670" cy="7632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ru-RU" dirty="0">
                <a:solidFill>
                  <a:srgbClr val="FD2B2B"/>
                </a:solidFill>
                <a:latin typeface="Bahnschrift Condensed" panose="020B0502040204020203" pitchFamily="34" charset="0"/>
              </a:rPr>
              <a:t>Реализация мер будет обеспечиваться как внутренними, так и внешними финансовыми ресурсами, которые предполагается мобилизовать из различных международных источников климатического финансирования. Расчетные потребности для реализации мер и достижения </a:t>
            </a:r>
            <a:r>
              <a:rPr lang="ru-RU" dirty="0" err="1">
                <a:solidFill>
                  <a:srgbClr val="FD2B2B"/>
                </a:solidFill>
                <a:latin typeface="Bahnschrift Condensed" panose="020B0502040204020203" pitchFamily="34" charset="0"/>
              </a:rPr>
              <a:t>митигационной</a:t>
            </a:r>
            <a:r>
              <a:rPr lang="ru-RU" dirty="0">
                <a:solidFill>
                  <a:srgbClr val="FD2B2B"/>
                </a:solidFill>
                <a:latin typeface="Bahnschrift Condensed" panose="020B0502040204020203" pitchFamily="34" charset="0"/>
              </a:rPr>
              <a:t> цели Кыргызстана:</a:t>
            </a:r>
            <a:endParaRPr lang="ru-RU" dirty="0">
              <a:solidFill>
                <a:srgbClr val="FD2B2B"/>
              </a:solidFill>
              <a:latin typeface="Bahnschrift Condensed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4029381">
            <a:off x="8136737" y="1319849"/>
            <a:ext cx="580335" cy="500289"/>
          </a:xfrm>
          <a:prstGeom prst="triangle">
            <a:avLst/>
          </a:prstGeom>
          <a:noFill/>
          <a:ln w="762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>
              <a:latin typeface="Bahnschrift Condensed" panose="020B0502040204020203" pitchFamily="34" charset="0"/>
            </a:endParaRPr>
          </a:p>
        </p:txBody>
      </p:sp>
      <p:sp>
        <p:nvSpPr>
          <p:cNvPr id="9" name="Равнобедренный треугольник 8"/>
          <p:cNvSpPr/>
          <p:nvPr/>
        </p:nvSpPr>
        <p:spPr>
          <a:xfrm rot="7033655">
            <a:off x="4489065" y="383445"/>
            <a:ext cx="454700" cy="391982"/>
          </a:xfrm>
          <a:prstGeom prst="triangle">
            <a:avLst/>
          </a:prstGeom>
          <a:noFill/>
          <a:ln w="762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>
              <a:latin typeface="Bahnschrift Condensed" panose="020B0502040204020203" pitchFamily="34" charset="0"/>
            </a:endParaRPr>
          </a:p>
        </p:txBody>
      </p:sp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B0E8B0A3-0D8B-4287-92AE-9A9895956B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7086650"/>
              </p:ext>
            </p:extLst>
          </p:nvPr>
        </p:nvGraphicFramePr>
        <p:xfrm>
          <a:off x="145268" y="2096519"/>
          <a:ext cx="8808232" cy="2704513"/>
        </p:xfrm>
        <a:graphic>
          <a:graphicData uri="http://schemas.openxmlformats.org/drawingml/2006/table">
            <a:tbl>
              <a:tblPr firstRow="1" firstCol="1" bandRow="1">
                <a:tableStyleId>{5A111915-BE36-4E01-A7E5-04B1672EAD32}</a:tableStyleId>
              </a:tblPr>
              <a:tblGrid>
                <a:gridCol w="487990">
                  <a:extLst>
                    <a:ext uri="{9D8B030D-6E8A-4147-A177-3AD203B41FA5}">
                      <a16:colId xmlns:a16="http://schemas.microsoft.com/office/drawing/2014/main" val="188896363"/>
                    </a:ext>
                  </a:extLst>
                </a:gridCol>
                <a:gridCol w="4969371">
                  <a:extLst>
                    <a:ext uri="{9D8B030D-6E8A-4147-A177-3AD203B41FA5}">
                      <a16:colId xmlns:a16="http://schemas.microsoft.com/office/drawing/2014/main" val="1067785683"/>
                    </a:ext>
                  </a:extLst>
                </a:gridCol>
                <a:gridCol w="1116957">
                  <a:extLst>
                    <a:ext uri="{9D8B030D-6E8A-4147-A177-3AD203B41FA5}">
                      <a16:colId xmlns:a16="http://schemas.microsoft.com/office/drawing/2014/main" val="2976746259"/>
                    </a:ext>
                  </a:extLst>
                </a:gridCol>
                <a:gridCol w="1116957">
                  <a:extLst>
                    <a:ext uri="{9D8B030D-6E8A-4147-A177-3AD203B41FA5}">
                      <a16:colId xmlns:a16="http://schemas.microsoft.com/office/drawing/2014/main" val="2926586200"/>
                    </a:ext>
                  </a:extLst>
                </a:gridCol>
                <a:gridCol w="1116957">
                  <a:extLst>
                    <a:ext uri="{9D8B030D-6E8A-4147-A177-3AD203B41FA5}">
                      <a16:colId xmlns:a16="http://schemas.microsoft.com/office/drawing/2014/main" val="1166090043"/>
                    </a:ext>
                  </a:extLst>
                </a:gridCol>
              </a:tblGrid>
              <a:tr h="286312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bg1"/>
                          </a:solidFill>
                          <a:effectLst/>
                          <a:latin typeface="Bahnschrift Condensed" panose="020B0502040204020203" pitchFamily="34" charset="0"/>
                        </a:rPr>
                        <a:t>№ цели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Bahnschrift Condensed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bg1"/>
                          </a:solidFill>
                          <a:effectLst/>
                          <a:latin typeface="Bahnschrift Condensed" panose="020B0502040204020203" pitchFamily="34" charset="0"/>
                        </a:rPr>
                        <a:t>Сектор</a:t>
                      </a:r>
                      <a:endParaRPr lang="en-US" sz="1100" b="1" dirty="0">
                        <a:solidFill>
                          <a:schemeClr val="bg1"/>
                        </a:solidFill>
                        <a:effectLst/>
                        <a:latin typeface="Bahnschrift Condensed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Bahnschrift Condensed" panose="020B0502040204020203" pitchFamily="34" charset="0"/>
                        </a:rPr>
                        <a:t>Ресурсное обеспечение, млн долларов США 2023 г.</a:t>
                      </a:r>
                      <a:endParaRPr lang="en-US" sz="1000" dirty="0">
                        <a:effectLst/>
                        <a:latin typeface="Bahnschrift Condensed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4352625"/>
                  </a:ext>
                </a:extLst>
              </a:tr>
              <a:tr h="28305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Bahnschrift Condensed" panose="020B0502040204020203" pitchFamily="34" charset="0"/>
                        </a:rPr>
                        <a:t>Необходимые</a:t>
                      </a:r>
                      <a:endParaRPr lang="en-US" sz="1000" b="1" dirty="0">
                        <a:solidFill>
                          <a:schemeClr val="bg1"/>
                        </a:solidFill>
                        <a:effectLst/>
                        <a:latin typeface="Bahnschrift Condensed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Bahnschrift Condensed" panose="020B0502040204020203" pitchFamily="34" charset="0"/>
                        </a:rPr>
                        <a:t>Собственные средства</a:t>
                      </a:r>
                      <a:endParaRPr lang="en-US" sz="1000" b="1" dirty="0">
                        <a:solidFill>
                          <a:schemeClr val="bg1"/>
                        </a:solidFill>
                        <a:effectLst/>
                        <a:latin typeface="Bahnschrift Condensed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Bahnschrift Condensed" panose="020B0502040204020203" pitchFamily="34" charset="0"/>
                        </a:rPr>
                        <a:t>Международная поддержка</a:t>
                      </a:r>
                      <a:endParaRPr lang="en-US" sz="1000" b="1" dirty="0">
                        <a:solidFill>
                          <a:schemeClr val="bg1"/>
                        </a:solidFill>
                        <a:effectLst/>
                        <a:latin typeface="Bahnschrift Condensed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2811513"/>
                  </a:ext>
                </a:extLst>
              </a:tr>
              <a:tr h="314482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100" dirty="0">
                          <a:effectLst/>
                          <a:latin typeface="Bahnschrift Condensed" panose="020B0502040204020203" pitchFamily="34" charset="0"/>
                          <a:ea typeface="Calibri" panose="020F0502020204030204" pitchFamily="34" charset="0"/>
                        </a:rPr>
                        <a:t>1</a:t>
                      </a:r>
                      <a:endParaRPr lang="en-US" sz="1100" dirty="0">
                        <a:effectLst/>
                        <a:latin typeface="Bahnschrift Condensed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Bahnschrift Condensed" panose="020B0502040204020203" pitchFamily="34" charset="0"/>
                        </a:rPr>
                        <a:t>Повышение потенциала и сокращение выбросов ПГ в секторе «Энергетика»</a:t>
                      </a:r>
                      <a:endParaRPr lang="en-US" sz="1100" dirty="0">
                        <a:effectLst/>
                        <a:latin typeface="Bahnschrift Condensed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Bahnschrift Condensed" panose="020B0502040204020203" pitchFamily="34" charset="0"/>
                        </a:rPr>
                        <a:t>10 504,62</a:t>
                      </a:r>
                      <a:endParaRPr lang="en-US" sz="1100" dirty="0">
                        <a:effectLst/>
                        <a:latin typeface="Bahnschrift Condensed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Bahnschrift Condensed" panose="020B0502040204020203" pitchFamily="34" charset="0"/>
                        </a:rPr>
                        <a:t>883,78</a:t>
                      </a:r>
                      <a:endParaRPr lang="en-US" sz="1100" dirty="0">
                        <a:effectLst/>
                        <a:latin typeface="Bahnschrift Condensed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Bahnschrift Condensed" panose="020B0502040204020203" pitchFamily="34" charset="0"/>
                        </a:rPr>
                        <a:t>9 620,84</a:t>
                      </a:r>
                      <a:endParaRPr lang="en-US" sz="1100" dirty="0">
                        <a:effectLst/>
                        <a:latin typeface="Bahnschrift Condensed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9587311"/>
                  </a:ext>
                </a:extLst>
              </a:tr>
              <a:tr h="314482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100" dirty="0">
                          <a:effectLst/>
                          <a:latin typeface="Bahnschrift Condensed" panose="020B0502040204020203" pitchFamily="34" charset="0"/>
                        </a:rPr>
                        <a:t>2</a:t>
                      </a:r>
                      <a:endParaRPr lang="en-US" sz="1100" dirty="0">
                        <a:effectLst/>
                        <a:latin typeface="Bahnschrift Condensed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Bahnschrift Condensed" panose="020B0502040204020203" pitchFamily="34" charset="0"/>
                        </a:rPr>
                        <a:t>Повышение потенциала и сокращение выбросов ПГ в секторе «Транспорт» </a:t>
                      </a:r>
                      <a:endParaRPr lang="en-US" sz="1100" dirty="0">
                        <a:effectLst/>
                        <a:latin typeface="Bahnschrift Condensed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Bahnschrift Condensed" panose="020B0502040204020203" pitchFamily="34" charset="0"/>
                        </a:rPr>
                        <a:t>2 298,81</a:t>
                      </a:r>
                      <a:endParaRPr lang="en-US" sz="1100" dirty="0">
                        <a:effectLst/>
                        <a:latin typeface="Bahnschrift Condensed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Bahnschrift Condensed" panose="020B0502040204020203" pitchFamily="34" charset="0"/>
                        </a:rPr>
                        <a:t>91,30</a:t>
                      </a:r>
                      <a:endParaRPr lang="en-US" sz="1100" dirty="0">
                        <a:effectLst/>
                        <a:latin typeface="Bahnschrift Condensed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Bahnschrift Condensed" panose="020B0502040204020203" pitchFamily="34" charset="0"/>
                        </a:rPr>
                        <a:t>2 207,51</a:t>
                      </a:r>
                      <a:endParaRPr lang="en-US" sz="1100" dirty="0">
                        <a:effectLst/>
                        <a:latin typeface="Bahnschrift Condensed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3180285"/>
                  </a:ext>
                </a:extLst>
              </a:tr>
              <a:tr h="314482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100" dirty="0">
                          <a:effectLst/>
                          <a:latin typeface="Bahnschrift Condensed" panose="020B0502040204020203" pitchFamily="34" charset="0"/>
                        </a:rPr>
                        <a:t>3</a:t>
                      </a:r>
                      <a:endParaRPr lang="en-US" sz="1100" dirty="0">
                        <a:effectLst/>
                        <a:latin typeface="Bahnschrift Condensed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Bahnschrift Condensed" panose="020B0502040204020203" pitchFamily="34" charset="0"/>
                        </a:rPr>
                        <a:t>Повышение потенциала и сокращение выбросов ПГ в секторе «Промышленные процессы и использование продуктов» </a:t>
                      </a:r>
                      <a:endParaRPr lang="en-US" sz="1100" dirty="0">
                        <a:effectLst/>
                        <a:latin typeface="Bahnschrift Condensed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Bahnschrift Condensed" panose="020B0502040204020203" pitchFamily="34" charset="0"/>
                        </a:rPr>
                        <a:t>2,44</a:t>
                      </a:r>
                      <a:endParaRPr lang="en-US" sz="1100" dirty="0">
                        <a:effectLst/>
                        <a:latin typeface="Bahnschrift Condensed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Bahnschrift Condensed" panose="020B0502040204020203" pitchFamily="34" charset="0"/>
                        </a:rPr>
                        <a:t>0,13</a:t>
                      </a:r>
                      <a:endParaRPr lang="en-US" sz="1100" dirty="0">
                        <a:effectLst/>
                        <a:latin typeface="Bahnschrift Condensed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Bahnschrift Condensed" panose="020B0502040204020203" pitchFamily="34" charset="0"/>
                        </a:rPr>
                        <a:t>2,31</a:t>
                      </a:r>
                      <a:endParaRPr lang="en-US" sz="1100" dirty="0">
                        <a:effectLst/>
                        <a:latin typeface="Bahnschrift Condensed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9061775"/>
                  </a:ext>
                </a:extLst>
              </a:tr>
              <a:tr h="314482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100" dirty="0">
                          <a:effectLst/>
                          <a:latin typeface="Bahnschrift Condensed" panose="020B0502040204020203" pitchFamily="34" charset="0"/>
                        </a:rPr>
                        <a:t>4</a:t>
                      </a:r>
                      <a:endParaRPr lang="en-US" sz="1100" dirty="0">
                        <a:effectLst/>
                        <a:latin typeface="Bahnschrift Condensed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Bahnschrift Condensed" panose="020B0502040204020203" pitchFamily="34" charset="0"/>
                        </a:rPr>
                        <a:t>Повышение потенциала и сокращение выбросов ПГ в секторе «Сельское хозяйство»</a:t>
                      </a:r>
                      <a:endParaRPr lang="en-US" sz="1100" dirty="0">
                        <a:effectLst/>
                        <a:latin typeface="Bahnschrift Condensed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Bahnschrift Condensed" panose="020B0502040204020203" pitchFamily="34" charset="0"/>
                        </a:rPr>
                        <a:t>17,12</a:t>
                      </a:r>
                      <a:endParaRPr lang="en-US" sz="1100" dirty="0">
                        <a:effectLst/>
                        <a:latin typeface="Bahnschrift Condensed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Bahnschrift Condensed" panose="020B0502040204020203" pitchFamily="34" charset="0"/>
                        </a:rPr>
                        <a:t>0,23</a:t>
                      </a:r>
                      <a:endParaRPr lang="en-US" sz="1100" dirty="0">
                        <a:effectLst/>
                        <a:latin typeface="Bahnschrift Condensed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Bahnschrift Condensed" panose="020B0502040204020203" pitchFamily="34" charset="0"/>
                        </a:rPr>
                        <a:t>16,90</a:t>
                      </a:r>
                      <a:endParaRPr lang="en-US" sz="1100" dirty="0">
                        <a:effectLst/>
                        <a:latin typeface="Bahnschrift Condensed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1571548"/>
                  </a:ext>
                </a:extLst>
              </a:tr>
              <a:tr h="314482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100" dirty="0">
                          <a:effectLst/>
                          <a:latin typeface="Bahnschrift Condensed" panose="020B0502040204020203" pitchFamily="34" charset="0"/>
                        </a:rPr>
                        <a:t>5</a:t>
                      </a:r>
                      <a:endParaRPr lang="en-US" sz="1100" dirty="0">
                        <a:effectLst/>
                        <a:latin typeface="Bahnschrift Condensed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Bahnschrift Condensed" panose="020B0502040204020203" pitchFamily="34" charset="0"/>
                        </a:rPr>
                        <a:t>Повышение потенциала и увеличение поглощений ПГ в секторе «Лесное хозяйство и другие виды землепользования» </a:t>
                      </a:r>
                      <a:endParaRPr lang="en-US" sz="1100" dirty="0">
                        <a:effectLst/>
                        <a:latin typeface="Bahnschrift Condensed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Bahnschrift Condensed" panose="020B0502040204020203" pitchFamily="34" charset="0"/>
                        </a:rPr>
                        <a:t>197,65</a:t>
                      </a:r>
                      <a:endParaRPr lang="en-US" sz="1100" dirty="0">
                        <a:effectLst/>
                        <a:latin typeface="Bahnschrift Condensed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Bahnschrift Condensed" panose="020B0502040204020203" pitchFamily="34" charset="0"/>
                        </a:rPr>
                        <a:t>82,91</a:t>
                      </a:r>
                      <a:endParaRPr lang="en-US" sz="1100" dirty="0">
                        <a:effectLst/>
                        <a:latin typeface="Bahnschrift Condensed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Bahnschrift Condensed" panose="020B0502040204020203" pitchFamily="34" charset="0"/>
                        </a:rPr>
                        <a:t>114,73</a:t>
                      </a:r>
                      <a:endParaRPr lang="en-US" sz="1100" dirty="0">
                        <a:effectLst/>
                        <a:latin typeface="Bahnschrift Condensed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810338"/>
                  </a:ext>
                </a:extLst>
              </a:tr>
              <a:tr h="314482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100" dirty="0">
                          <a:effectLst/>
                          <a:latin typeface="Bahnschrift Condensed" panose="020B0502040204020203" pitchFamily="34" charset="0"/>
                        </a:rPr>
                        <a:t>6</a:t>
                      </a:r>
                      <a:endParaRPr lang="en-US" sz="1100" dirty="0">
                        <a:effectLst/>
                        <a:latin typeface="Bahnschrift Condensed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Bahnschrift Condensed" panose="020B0502040204020203" pitchFamily="34" charset="0"/>
                        </a:rPr>
                        <a:t>Повышение потенциала и сокращение выбросов ПГ в секторе «Отходы» </a:t>
                      </a:r>
                      <a:endParaRPr lang="en-US" sz="1100">
                        <a:effectLst/>
                        <a:latin typeface="Bahnschrift Condensed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Bahnschrift Condensed" panose="020B0502040204020203" pitchFamily="34" charset="0"/>
                        </a:rPr>
                        <a:t>20,00</a:t>
                      </a:r>
                      <a:endParaRPr lang="en-US" sz="1100" dirty="0">
                        <a:effectLst/>
                        <a:latin typeface="Bahnschrift Condensed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Bahnschrift Condensed" panose="020B0502040204020203" pitchFamily="34" charset="0"/>
                        </a:rPr>
                        <a:t>13,79</a:t>
                      </a:r>
                      <a:endParaRPr lang="en-US" sz="1100" dirty="0">
                        <a:effectLst/>
                        <a:latin typeface="Bahnschrift Condensed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Bahnschrift Condensed" panose="020B0502040204020203" pitchFamily="34" charset="0"/>
                        </a:rPr>
                        <a:t>6,20</a:t>
                      </a:r>
                      <a:endParaRPr lang="en-US" sz="1100" dirty="0">
                        <a:effectLst/>
                        <a:latin typeface="Bahnschrift Condensed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8129376"/>
                  </a:ext>
                </a:extLst>
              </a:tr>
              <a:tr h="151339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Bahnschrift Condensed" panose="020B0502040204020203" pitchFamily="34" charset="0"/>
                        </a:rPr>
                        <a:t>Итого на </a:t>
                      </a:r>
                      <a:r>
                        <a:rPr lang="ru-RU" sz="1100" dirty="0" err="1">
                          <a:effectLst/>
                          <a:latin typeface="Bahnschrift Condensed" panose="020B0502040204020203" pitchFamily="34" charset="0"/>
                        </a:rPr>
                        <a:t>митигацию</a:t>
                      </a:r>
                      <a:endParaRPr lang="en-US" sz="1100" dirty="0">
                        <a:effectLst/>
                        <a:latin typeface="Bahnschrift Condensed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Bahnschrift Condensed" panose="020B0502040204020203" pitchFamily="34" charset="0"/>
                        </a:rPr>
                        <a:t>13 040,64</a:t>
                      </a:r>
                      <a:endParaRPr lang="en-US" sz="1100" b="1" dirty="0">
                        <a:effectLst/>
                        <a:latin typeface="Bahnschrift Condensed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Bahnschrift Condensed" panose="020B0502040204020203" pitchFamily="34" charset="0"/>
                        </a:rPr>
                        <a:t>1 072,14</a:t>
                      </a:r>
                      <a:endParaRPr lang="en-US" sz="1100" b="1" dirty="0">
                        <a:effectLst/>
                        <a:latin typeface="Bahnschrift Condensed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Bahnschrift Condensed" panose="020B0502040204020203" pitchFamily="34" charset="0"/>
                        </a:rPr>
                        <a:t>11 968,49</a:t>
                      </a:r>
                      <a:endParaRPr lang="en-US" sz="1100" b="1" dirty="0">
                        <a:effectLst/>
                        <a:latin typeface="Bahnschrift Condensed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7127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99673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66635" y="262734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100" b="1" dirty="0">
                <a:solidFill>
                  <a:srgbClr val="2F7C89"/>
                </a:solidFill>
                <a:latin typeface="Bahnschrift Condensed" panose="020B0502040204020203" pitchFamily="34" charset="0"/>
              </a:rPr>
              <a:t>Адаптационные меры с сопутствующими выгодами для снижения выбросов </a:t>
            </a:r>
            <a:r>
              <a:rPr lang="bg-BG" sz="2100" b="1" dirty="0">
                <a:solidFill>
                  <a:srgbClr val="2F7C89"/>
                </a:solidFill>
                <a:latin typeface="Bahnschrift Condensed" panose="020B0502040204020203" pitchFamily="34" charset="0"/>
              </a:rPr>
              <a:t>ПГ</a:t>
            </a:r>
            <a:endParaRPr lang="ru-RU" sz="1500" b="1" dirty="0">
              <a:solidFill>
                <a:srgbClr val="2F7C89"/>
              </a:solidFill>
              <a:latin typeface="Bahnschrift Condensed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859730" y="1201976"/>
            <a:ext cx="5214486" cy="12604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ru-RU" sz="1200" dirty="0">
                <a:latin typeface="Bahnschrift Condensed" panose="020B0502040204020203" pitchFamily="34" charset="0"/>
              </a:rPr>
              <a:t>Действия по митигации могут быть полезны для адаптации к изменению климата и наоборот. Однако действия по смягчению имеют больше преимуществ для адаптации.</a:t>
            </a:r>
          </a:p>
          <a:p>
            <a:pPr algn="just">
              <a:lnSpc>
                <a:spcPct val="107000"/>
              </a:lnSpc>
            </a:pPr>
            <a:r>
              <a:rPr lang="ru-RU" sz="1200" dirty="0">
                <a:latin typeface="Bahnschrift Condensed" panose="020B0502040204020203" pitchFamily="34" charset="0"/>
              </a:rPr>
              <a:t>Смягчение может быть полезным для адаптации к изменению климата в определенной степени за счет вклада в снижение риска бедствий и повышения устойчивости сообществ. Уровень вклада действий по смягчению в секторе лесного хозяйства в адаптацию является самым высоким, в основном за счет деятельности по облесению и </a:t>
            </a:r>
            <a:r>
              <a:rPr lang="ru-RU" sz="1200" dirty="0" err="1">
                <a:latin typeface="Bahnschrift Condensed" panose="020B0502040204020203" pitchFamily="34" charset="0"/>
              </a:rPr>
              <a:t>лесовосстановлению</a:t>
            </a:r>
            <a:r>
              <a:rPr lang="ru-RU" sz="1200" dirty="0">
                <a:latin typeface="Bahnschrift Condensed" panose="020B0502040204020203" pitchFamily="34" charset="0"/>
              </a:rPr>
              <a:t>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44672" y="2879940"/>
            <a:ext cx="4795788" cy="1655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ru-RU" sz="1200" dirty="0">
                <a:latin typeface="Bahnschrift Condensed" panose="020B0502040204020203" pitchFamily="34" charset="0"/>
              </a:rPr>
              <a:t>Далее следует сельскохозяйственный сектор через реструктуризацию растениеводства и животноводства, а также развитие ирригационных технологий. Энергетический сектор оценивается как имеющий умеренный уровень совместных выгод с адаптацией, в основном за счет развития применения природного газа для замены угля для приготовления пищи в сельской местности; использования экологического транспорта; и использования высокоэффективных систем отопления и охлаждения, действий по развитию </a:t>
            </a:r>
            <a:r>
              <a:rPr lang="bg-BG" sz="1200" dirty="0">
                <a:latin typeface="Bahnschrift Condensed" panose="020B0502040204020203" pitchFamily="34" charset="0"/>
              </a:rPr>
              <a:t>ВИЭ</a:t>
            </a:r>
            <a:r>
              <a:rPr lang="ru-RU" sz="1200" dirty="0">
                <a:latin typeface="Bahnschrift Condensed" panose="020B0502040204020203" pitchFamily="34" charset="0"/>
              </a:rPr>
              <a:t>. Считается, что меры по митигации в секторе отходов имеют низкие выгоды для адаптации.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526" y="1005040"/>
            <a:ext cx="1678781" cy="18749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3190" y="2447559"/>
            <a:ext cx="3239470" cy="2621250"/>
          </a:xfrm>
          <a:prstGeom prst="rect">
            <a:avLst/>
          </a:prstGeom>
        </p:spPr>
      </p:pic>
      <p:sp>
        <p:nvSpPr>
          <p:cNvPr id="7" name="Равнобедренный треугольник 6"/>
          <p:cNvSpPr/>
          <p:nvPr/>
        </p:nvSpPr>
        <p:spPr>
          <a:xfrm rot="4029381">
            <a:off x="8282293" y="280588"/>
            <a:ext cx="580335" cy="500289"/>
          </a:xfrm>
          <a:prstGeom prst="triangle">
            <a:avLst/>
          </a:prstGeom>
          <a:noFill/>
          <a:ln w="762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>
              <a:latin typeface="Bahnschrift Condensed" panose="020B0502040204020203" pitchFamily="34" charset="0"/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672793">
            <a:off x="6479097" y="185623"/>
            <a:ext cx="861574" cy="742736"/>
          </a:xfrm>
          <a:prstGeom prst="triangle">
            <a:avLst/>
          </a:prstGeom>
          <a:noFill/>
          <a:ln w="76200">
            <a:solidFill>
              <a:srgbClr val="72FA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>
              <a:latin typeface="Bahnschrift Condensed" panose="020B0502040204020203" pitchFamily="34" charset="0"/>
            </a:endParaRPr>
          </a:p>
        </p:txBody>
      </p:sp>
      <p:sp>
        <p:nvSpPr>
          <p:cNvPr id="9" name="Равнобедренный треугольник 8"/>
          <p:cNvSpPr/>
          <p:nvPr/>
        </p:nvSpPr>
        <p:spPr>
          <a:xfrm rot="9799034">
            <a:off x="5283758" y="397450"/>
            <a:ext cx="421626" cy="363471"/>
          </a:xfrm>
          <a:prstGeom prst="triangle">
            <a:avLst/>
          </a:prstGeom>
          <a:noFill/>
          <a:ln w="762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079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Равнобедренный треугольник 10"/>
          <p:cNvSpPr/>
          <p:nvPr/>
        </p:nvSpPr>
        <p:spPr>
          <a:xfrm rot="4029381">
            <a:off x="1507134" y="4113187"/>
            <a:ext cx="876340" cy="755465"/>
          </a:xfrm>
          <a:prstGeom prst="triangle">
            <a:avLst/>
          </a:prstGeom>
          <a:noFill/>
          <a:ln w="76200">
            <a:solidFill>
              <a:srgbClr val="43C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sp>
        <p:nvSpPr>
          <p:cNvPr id="10" name="Равнобедренный треугольник 9"/>
          <p:cNvSpPr/>
          <p:nvPr/>
        </p:nvSpPr>
        <p:spPr>
          <a:xfrm rot="4785380">
            <a:off x="7256572" y="4062724"/>
            <a:ext cx="888134" cy="765632"/>
          </a:xfrm>
          <a:prstGeom prst="triangle">
            <a:avLst/>
          </a:prstGeom>
          <a:noFill/>
          <a:ln w="762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51" r="8632"/>
          <a:stretch/>
        </p:blipFill>
        <p:spPr>
          <a:xfrm flipH="1">
            <a:off x="0" y="0"/>
            <a:ext cx="1910637" cy="514815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00"/>
          <a:stretch/>
        </p:blipFill>
        <p:spPr>
          <a:xfrm>
            <a:off x="7391400" y="0"/>
            <a:ext cx="1752601" cy="514815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275115" y="1685673"/>
            <a:ext cx="4969839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Также социально-экономическое развитие КР в последние годы было обусловлено международной конъюнктурой развития, финансовым кризисом, и, безусловно, пандемией 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COVID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-19. Для восстановления экономической и социальной стабильности после пандемии был принят пакет первоочередных мер, которые включали элементы </a:t>
            </a:r>
            <a:r>
              <a:rPr lang="ru-RU" sz="2000" b="1" dirty="0">
                <a:solidFill>
                  <a:srgbClr val="00B050"/>
                </a:solidFill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«зеленого восстановления». </a:t>
            </a:r>
            <a:endParaRPr lang="en-US" sz="1600" b="1" dirty="0">
              <a:solidFill>
                <a:srgbClr val="00B050"/>
              </a:solidFill>
              <a:latin typeface="Bahnschrift Condensed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068286" y="194736"/>
            <a:ext cx="543979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Несмотря на сложные внутриполитические условия, </a:t>
            </a:r>
            <a:r>
              <a:rPr lang="ru-RU" b="1" dirty="0">
                <a:solidFill>
                  <a:srgbClr val="F89D2A"/>
                </a:solidFill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 2010 по 2021 гг. 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стране были реализованы значительные инфраструктурные проекты в энергетической сфере, позволившие шире использовать гидроэнергетический потенциал. </a:t>
            </a:r>
            <a:r>
              <a:rPr lang="ru-RU" dirty="0">
                <a:solidFill>
                  <a:srgbClr val="00B050"/>
                </a:solidFill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Интеграция в ЕАЭС</a:t>
            </a:r>
            <a:r>
              <a:rPr lang="bg-BG" dirty="0">
                <a:solidFill>
                  <a:schemeClr val="bg2">
                    <a:lumMod val="25000"/>
                  </a:schemeClr>
                </a:solidFill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вместе с облегчением доступа на торговые и трудовые рынки стран Союза и принятием нормативной базы</a:t>
            </a:r>
            <a:r>
              <a:rPr lang="bg-BG" dirty="0">
                <a:solidFill>
                  <a:schemeClr val="bg2">
                    <a:lumMod val="25000"/>
                  </a:schemeClr>
                </a:solidFill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усилила конкуренцию на внутреннем рынке с производителями и поставщиками из стран-членов ЕАЭС.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275115" y="3167927"/>
            <a:ext cx="496983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Кроме мер социальной поддержки населения и помощи субъектам предпринимательства, планы мер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Кабинета Министров КР 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охватывали такие важнейшие направления, связанные с </a:t>
            </a:r>
            <a:r>
              <a:rPr lang="ru-RU" b="1" dirty="0" err="1">
                <a:solidFill>
                  <a:srgbClr val="0070C0"/>
                </a:solidFill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митигацией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ru-RU" b="1" dirty="0">
                <a:solidFill>
                  <a:srgbClr val="F89D2A"/>
                </a:solidFill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адаптацией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к изменению климата, 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как строительство и реабилитация систем питьевого водоснабжения и ирригации, создание благоприятных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условий для привлечения 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инвестиций для продвижения проектов по возобновляемым источникам энергии (ВИЭ), продвижение производства 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органической и экологической продукции сельского хозяйства и ориентация на развитие «зеленой» экономики в целом</a:t>
            </a:r>
            <a:r>
              <a:rPr lang="ru-RU" sz="1050" dirty="0">
                <a:solidFill>
                  <a:schemeClr val="bg2">
                    <a:lumMod val="25000"/>
                  </a:schemeClr>
                </a:solidFill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1200" dirty="0">
              <a:solidFill>
                <a:schemeClr val="bg2">
                  <a:lumMod val="25000"/>
                </a:schemeClr>
              </a:solidFill>
              <a:latin typeface="Bahnschrift Condensed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Равнобедренный треугольник 8"/>
          <p:cNvSpPr/>
          <p:nvPr/>
        </p:nvSpPr>
        <p:spPr>
          <a:xfrm rot="4029381">
            <a:off x="1353103" y="58899"/>
            <a:ext cx="758944" cy="654262"/>
          </a:xfrm>
          <a:prstGeom prst="triangle">
            <a:avLst/>
          </a:prstGeom>
          <a:noFill/>
          <a:ln w="762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</p:spTree>
    <p:extLst>
      <p:ext uri="{BB962C8B-B14F-4D97-AF65-F5344CB8AC3E}">
        <p14:creationId xmlns:p14="http://schemas.microsoft.com/office/powerpoint/2010/main" val="26799611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392;p41"/>
          <p:cNvPicPr preferRelativeResize="0"/>
          <p:nvPr/>
        </p:nvPicPr>
        <p:blipFill rotWithShape="1">
          <a:blip r:embed="rId3">
            <a:alphaModFix/>
          </a:blip>
          <a:srcRect l="28342" r="21652"/>
          <a:stretch/>
        </p:blipFill>
        <p:spPr>
          <a:xfrm>
            <a:off x="-7117" y="-1"/>
            <a:ext cx="4579117" cy="5151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4" b="25810"/>
          <a:stretch/>
        </p:blipFill>
        <p:spPr>
          <a:xfrm>
            <a:off x="3017317" y="-1"/>
            <a:ext cx="4214488" cy="5148944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66" b="10862"/>
          <a:stretch/>
        </p:blipFill>
        <p:spPr>
          <a:xfrm>
            <a:off x="-10885" y="2767360"/>
            <a:ext cx="3393116" cy="239246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848462" y="508636"/>
            <a:ext cx="5153034" cy="49007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Bahnschrift Condensed" panose="020B0502040204020203" pitchFamily="34" charset="0"/>
              </a:rPr>
              <a:t>Адаптационные цели КР и Обновленного ОНУВ </a:t>
            </a:r>
          </a:p>
          <a:p>
            <a:pPr algn="ctr"/>
            <a:endParaRPr lang="ru-RU" b="1" dirty="0">
              <a:solidFill>
                <a:schemeClr val="accent1">
                  <a:lumMod val="50000"/>
                </a:schemeClr>
              </a:solidFill>
              <a:latin typeface="Bahnschrift Condensed" panose="020B0502040204020203" pitchFamily="34" charset="0"/>
            </a:endParaRPr>
          </a:p>
          <a:p>
            <a:pPr marL="457200" indent="-457200">
              <a:lnSpc>
                <a:spcPct val="90000"/>
              </a:lnSpc>
              <a:buClrTx/>
              <a:buSzPts val="2000"/>
              <a:buFont typeface="Arial" panose="020B0604020202020204" pitchFamily="34" charset="0"/>
              <a:buChar char="•"/>
            </a:pPr>
            <a:r>
              <a:rPr lang="ru-RU" kern="1200" dirty="0">
                <a:solidFill>
                  <a:schemeClr val="tx1">
                    <a:lumMod val="50000"/>
                  </a:schemeClr>
                </a:solidFill>
                <a:latin typeface="Bahnschrift Condensed" panose="020B0502040204020203" pitchFamily="34" charset="0"/>
              </a:rPr>
              <a:t>Повышение адаптационного потенциала уязвимых секторов и территорий</a:t>
            </a:r>
            <a:endParaRPr lang="ru-RU" dirty="0">
              <a:solidFill>
                <a:schemeClr val="tx1">
                  <a:lumMod val="50000"/>
                </a:schemeClr>
              </a:solidFill>
              <a:latin typeface="Bahnschrift Condensed" panose="020B0502040204020203" pitchFamily="34" charset="0"/>
            </a:endParaRPr>
          </a:p>
          <a:p>
            <a:pPr marL="448056" indent="-448056" fontAlgn="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kern="1200" dirty="0">
                <a:solidFill>
                  <a:schemeClr val="tx1">
                    <a:lumMod val="50000"/>
                  </a:schemeClr>
                </a:solidFill>
                <a:latin typeface="Bahnschrift Condensed" panose="020B0502040204020203" pitchFamily="34" charset="0"/>
              </a:rPr>
              <a:t>Укрепление климатической устойчивости населения, социально-экономических и экологических систем </a:t>
            </a:r>
            <a:endParaRPr lang="ru-RU" dirty="0">
              <a:solidFill>
                <a:schemeClr val="tx1">
                  <a:lumMod val="50000"/>
                </a:schemeClr>
              </a:solidFill>
              <a:latin typeface="Bahnschrift Condensed" panose="020B0502040204020203" pitchFamily="34" charset="0"/>
            </a:endParaRP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kern="1200" dirty="0">
                <a:solidFill>
                  <a:schemeClr val="tx1">
                    <a:lumMod val="50000"/>
                  </a:schemeClr>
                </a:solidFill>
                <a:latin typeface="Bahnschrift Condensed" panose="020B0502040204020203" pitchFamily="34" charset="0"/>
              </a:rPr>
              <a:t>Снижение уязвимости к негативным воздействиям изменения климата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ru-RU" dirty="0">
              <a:solidFill>
                <a:schemeClr val="tx1">
                  <a:lumMod val="50000"/>
                </a:schemeClr>
              </a:solidFill>
              <a:latin typeface="Bahnschrift Condensed" panose="020B0502040204020203" pitchFamily="34" charset="0"/>
            </a:endParaRPr>
          </a:p>
          <a:p>
            <a:pPr algn="ctr"/>
            <a:r>
              <a:rPr lang="ru-RU" dirty="0">
                <a:solidFill>
                  <a:srgbClr val="00B0F0"/>
                </a:solidFill>
                <a:latin typeface="Bahnschrift Condensed" panose="020B0502040204020203" pitchFamily="34" charset="0"/>
              </a:rPr>
              <a:t> </a:t>
            </a:r>
            <a:r>
              <a:rPr lang="ru-RU" b="1" dirty="0">
                <a:solidFill>
                  <a:srgbClr val="00B0F0"/>
                </a:solidFill>
                <a:latin typeface="Bahnschrift Condensed" panose="020B0502040204020203" pitchFamily="34" charset="0"/>
              </a:rPr>
              <a:t>Подцели адаптации Плана реализации ОНУВ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ru-RU" dirty="0">
                <a:solidFill>
                  <a:srgbClr val="00B0F0"/>
                </a:solidFill>
                <a:latin typeface="Bahnschrift Condensed" panose="020B0502040204020203" pitchFamily="34" charset="0"/>
                <a:ea typeface="Calibri" panose="020F0502020204030204" pitchFamily="34" charset="0"/>
              </a:rPr>
              <a:t>Повышение потенциала и климатической устойчивости в секторе «Водные ресурсы»</a:t>
            </a:r>
            <a:endParaRPr lang="en-US" dirty="0">
              <a:solidFill>
                <a:srgbClr val="00B0F0"/>
              </a:solidFill>
              <a:latin typeface="Bahnschrift Condensed" panose="020B0502040204020203" pitchFamily="34" charset="0"/>
              <a:ea typeface="Calibri" panose="020F0502020204030204" pitchFamily="34" charset="0"/>
            </a:endParaRPr>
          </a:p>
          <a:p>
            <a:pPr marL="457200" lvl="0" indent="-457200">
              <a:lnSpc>
                <a:spcPct val="107000"/>
              </a:lnSpc>
              <a:buFont typeface="+mj-lt"/>
              <a:buAutoNum type="arabicPeriod"/>
            </a:pPr>
            <a:r>
              <a:rPr lang="ru-RU" dirty="0">
                <a:solidFill>
                  <a:srgbClr val="00B0F0"/>
                </a:solidFill>
                <a:latin typeface="Bahnschrift Condensed" panose="020B0502040204020203" pitchFamily="34" charset="0"/>
                <a:ea typeface="Calibri" panose="020F0502020204030204" pitchFamily="34" charset="0"/>
              </a:rPr>
              <a:t>Повышение потенциала и климатической устойчивости в секторе «Сельское хозяйство»</a:t>
            </a:r>
            <a:endParaRPr lang="en-US" dirty="0">
              <a:solidFill>
                <a:srgbClr val="00B0F0"/>
              </a:solidFill>
              <a:latin typeface="Bahnschrift Condensed" panose="020B0502040204020203" pitchFamily="34" charset="0"/>
              <a:ea typeface="Calibri" panose="020F0502020204030204" pitchFamily="34" charset="0"/>
            </a:endParaRPr>
          </a:p>
          <a:p>
            <a:pPr marL="457200" lvl="0" indent="-457200">
              <a:lnSpc>
                <a:spcPct val="107000"/>
              </a:lnSpc>
              <a:buFont typeface="+mj-lt"/>
              <a:buAutoNum type="arabicPeriod"/>
            </a:pPr>
            <a:r>
              <a:rPr lang="ru-RU" dirty="0">
                <a:solidFill>
                  <a:srgbClr val="00B0F0"/>
                </a:solidFill>
                <a:latin typeface="Bahnschrift Condensed" panose="020B0502040204020203" pitchFamily="34" charset="0"/>
                <a:ea typeface="Calibri" panose="020F0502020204030204" pitchFamily="34" charset="0"/>
              </a:rPr>
              <a:t>Повышение потенциала и климатической устойчивости в секторе «Энергетика»</a:t>
            </a:r>
            <a:endParaRPr lang="en-US" dirty="0">
              <a:solidFill>
                <a:srgbClr val="00B0F0"/>
              </a:solidFill>
              <a:latin typeface="Bahnschrift Condensed" panose="020B0502040204020203" pitchFamily="34" charset="0"/>
              <a:ea typeface="Calibri" panose="020F0502020204030204" pitchFamily="34" charset="0"/>
            </a:endParaRPr>
          </a:p>
          <a:p>
            <a:pPr marL="457200" lvl="0" indent="-457200">
              <a:lnSpc>
                <a:spcPct val="107000"/>
              </a:lnSpc>
              <a:buFont typeface="+mj-lt"/>
              <a:buAutoNum type="arabicPeriod"/>
            </a:pPr>
            <a:r>
              <a:rPr lang="ru-RU" dirty="0">
                <a:solidFill>
                  <a:srgbClr val="00B0F0"/>
                </a:solidFill>
                <a:latin typeface="Bahnschrift Condensed" panose="020B0502040204020203" pitchFamily="34" charset="0"/>
                <a:ea typeface="Calibri" panose="020F0502020204030204" pitchFamily="34" charset="0"/>
              </a:rPr>
              <a:t>Повышение потенциала и климатической устойчивости в секторе «Снижение рисков стихийных бедствий»</a:t>
            </a:r>
            <a:endParaRPr lang="en-US" dirty="0">
              <a:solidFill>
                <a:srgbClr val="00B0F0"/>
              </a:solidFill>
              <a:latin typeface="Bahnschrift Condensed" panose="020B0502040204020203" pitchFamily="34" charset="0"/>
              <a:ea typeface="Calibri" panose="020F0502020204030204" pitchFamily="34" charset="0"/>
            </a:endParaRPr>
          </a:p>
          <a:p>
            <a:pPr marL="457200" lvl="0" indent="-457200">
              <a:lnSpc>
                <a:spcPct val="107000"/>
              </a:lnSpc>
              <a:buFont typeface="+mj-lt"/>
              <a:buAutoNum type="arabicPeriod"/>
            </a:pPr>
            <a:r>
              <a:rPr lang="ru-RU" dirty="0">
                <a:solidFill>
                  <a:srgbClr val="00B0F0"/>
                </a:solidFill>
                <a:latin typeface="Bahnschrift Condensed" panose="020B0502040204020203" pitchFamily="34" charset="0"/>
                <a:ea typeface="Calibri" panose="020F0502020204030204" pitchFamily="34" charset="0"/>
              </a:rPr>
              <a:t>Повышение потенциала и климатической устойчивости в секторе «Инфраструктура транспорта»</a:t>
            </a:r>
            <a:endParaRPr lang="en-US" dirty="0">
              <a:solidFill>
                <a:srgbClr val="00B0F0"/>
              </a:solidFill>
              <a:latin typeface="Bahnschrift Condensed" panose="020B0502040204020203" pitchFamily="34" charset="0"/>
              <a:ea typeface="Calibri" panose="020F0502020204030204" pitchFamily="34" charset="0"/>
            </a:endParaRPr>
          </a:p>
          <a:p>
            <a:pPr marL="457200" lvl="0" indent="-4572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dirty="0">
                <a:solidFill>
                  <a:srgbClr val="00B0F0"/>
                </a:solidFill>
                <a:latin typeface="Bahnschrift Condensed" panose="020B0502040204020203" pitchFamily="34" charset="0"/>
                <a:ea typeface="Calibri" panose="020F0502020204030204" pitchFamily="34" charset="0"/>
              </a:rPr>
              <a:t>Повышение потенциала и климатической устойчивости в секторе «Лес и биоразнообразие»</a:t>
            </a:r>
            <a:endParaRPr lang="en-US" dirty="0">
              <a:solidFill>
                <a:srgbClr val="00B0F0"/>
              </a:solidFill>
              <a:latin typeface="Bahnschrift Condensed" panose="020B0502040204020203" pitchFamily="34" charset="0"/>
              <a:ea typeface="Calibri" panose="020F0502020204030204" pitchFamily="34" charset="0"/>
            </a:endParaRPr>
          </a:p>
          <a:p>
            <a:pPr defTabSz="685800">
              <a:buClrTx/>
              <a:defRPr/>
            </a:pPr>
            <a:endParaRPr lang="ru-RU" sz="1300" kern="1200" dirty="0">
              <a:solidFill>
                <a:prstClr val="black"/>
              </a:solidFill>
              <a:latin typeface="Bahnschrift Condensed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E9EC081-F059-473B-A9C3-938066FCAD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4218" y="862780"/>
            <a:ext cx="1994719" cy="199471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335566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36495" y="362291"/>
            <a:ext cx="4572000" cy="65857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</a:pPr>
            <a:r>
              <a:rPr lang="ru-RU" sz="1800" b="1" dirty="0">
                <a:solidFill>
                  <a:srgbClr val="2F7C89"/>
                </a:solidFill>
                <a:latin typeface="Bahnschrift Condensed" panose="020B0502040204020203" pitchFamily="34" charset="0"/>
              </a:rPr>
              <a:t>Необходимое ресурсное обеспечение для выполнения адаптационных мер (млн долларов США 2023 г.)</a:t>
            </a:r>
            <a:endParaRPr lang="ru-RU" sz="1800" b="1" dirty="0">
              <a:latin typeface="Bahnschrift Condensed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216180" y="210227"/>
            <a:ext cx="2893219" cy="530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85A9CA"/>
                </a:solidFill>
                <a:latin typeface="Bahnschrift Condensed" panose="020B0502040204020203" pitchFamily="34" charset="0"/>
              </a:rPr>
              <a:t>АДАПТАЦИЯ</a:t>
            </a:r>
            <a:r>
              <a:rPr lang="ru-RU" sz="1050" dirty="0">
                <a:solidFill>
                  <a:srgbClr val="4AB2C2"/>
                </a:solidFill>
                <a:latin typeface="Bahnschrift Condensed" panose="020B0502040204020203" pitchFamily="34" charset="0"/>
              </a:rPr>
              <a:t> </a:t>
            </a:r>
            <a:r>
              <a:rPr lang="ru-RU" sz="1050" dirty="0">
                <a:latin typeface="Bahnschrift Condensed" panose="020B0502040204020203" pitchFamily="34" charset="0"/>
              </a:rPr>
              <a:t>– готовность населения и экономики к последствиям изменения климата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053"/>
                    </a14:imgEffect>
                    <a14:imgEffect>
                      <a14:saturation sa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377" y="63598"/>
            <a:ext cx="934205" cy="93420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64"/>
          <a:stretch/>
        </p:blipFill>
        <p:spPr>
          <a:xfrm>
            <a:off x="7377764" y="997803"/>
            <a:ext cx="1645920" cy="183272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46"/>
          <a:stretch/>
        </p:blipFill>
        <p:spPr>
          <a:xfrm>
            <a:off x="7266159" y="3416913"/>
            <a:ext cx="1984298" cy="188009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36" r="35792"/>
          <a:stretch/>
        </p:blipFill>
        <p:spPr>
          <a:xfrm>
            <a:off x="6430401" y="1972857"/>
            <a:ext cx="1671517" cy="1715335"/>
          </a:xfrm>
          <a:prstGeom prst="rect">
            <a:avLst/>
          </a:prstGeom>
        </p:spPr>
      </p:pic>
      <p:sp>
        <p:nvSpPr>
          <p:cNvPr id="9" name="Равнобедренный треугольник 8"/>
          <p:cNvSpPr/>
          <p:nvPr/>
        </p:nvSpPr>
        <p:spPr>
          <a:xfrm rot="4029381">
            <a:off x="6564104" y="1120016"/>
            <a:ext cx="533743" cy="460124"/>
          </a:xfrm>
          <a:prstGeom prst="triangle">
            <a:avLst/>
          </a:prstGeom>
          <a:noFill/>
          <a:ln w="762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>
              <a:latin typeface="Bahnschrift Condensed" panose="020B0502040204020203" pitchFamily="34" charset="0"/>
            </a:endParaRPr>
          </a:p>
        </p:txBody>
      </p:sp>
      <p:sp>
        <p:nvSpPr>
          <p:cNvPr id="10" name="Равнобедренный треугольник 9"/>
          <p:cNvSpPr/>
          <p:nvPr/>
        </p:nvSpPr>
        <p:spPr>
          <a:xfrm rot="1905532">
            <a:off x="8256216" y="3067573"/>
            <a:ext cx="533743" cy="460124"/>
          </a:xfrm>
          <a:prstGeom prst="triangle">
            <a:avLst/>
          </a:prstGeom>
          <a:noFill/>
          <a:ln w="762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>
              <a:latin typeface="Bahnschrift Condensed" panose="020B0502040204020203" pitchFamily="34" charset="0"/>
            </a:endParaRPr>
          </a:p>
        </p:txBody>
      </p:sp>
      <p:graphicFrame>
        <p:nvGraphicFramePr>
          <p:cNvPr id="11" name="Таблица 10">
            <a:extLst>
              <a:ext uri="{FF2B5EF4-FFF2-40B4-BE49-F238E27FC236}">
                <a16:creationId xmlns:a16="http://schemas.microsoft.com/office/drawing/2014/main" id="{0AB693CD-4285-4A17-97E6-41EDDBA15B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0319337"/>
              </p:ext>
            </p:extLst>
          </p:nvPr>
        </p:nvGraphicFramePr>
        <p:xfrm>
          <a:off x="133915" y="1224781"/>
          <a:ext cx="6296486" cy="3441367"/>
        </p:xfrm>
        <a:graphic>
          <a:graphicData uri="http://schemas.openxmlformats.org/drawingml/2006/table">
            <a:tbl>
              <a:tblPr firstRow="1" firstCol="1" bandRow="1">
                <a:tableStyleId>{BDBED569-4797-4DF1-A0F4-6AAB3CD982D8}</a:tableStyleId>
              </a:tblPr>
              <a:tblGrid>
                <a:gridCol w="314824">
                  <a:extLst>
                    <a:ext uri="{9D8B030D-6E8A-4147-A177-3AD203B41FA5}">
                      <a16:colId xmlns:a16="http://schemas.microsoft.com/office/drawing/2014/main" val="1532640791"/>
                    </a:ext>
                  </a:extLst>
                </a:gridCol>
                <a:gridCol w="3649630">
                  <a:extLst>
                    <a:ext uri="{9D8B030D-6E8A-4147-A177-3AD203B41FA5}">
                      <a16:colId xmlns:a16="http://schemas.microsoft.com/office/drawing/2014/main" val="225518047"/>
                    </a:ext>
                  </a:extLst>
                </a:gridCol>
                <a:gridCol w="882395">
                  <a:extLst>
                    <a:ext uri="{9D8B030D-6E8A-4147-A177-3AD203B41FA5}">
                      <a16:colId xmlns:a16="http://schemas.microsoft.com/office/drawing/2014/main" val="1522987645"/>
                    </a:ext>
                  </a:extLst>
                </a:gridCol>
                <a:gridCol w="754072">
                  <a:extLst>
                    <a:ext uri="{9D8B030D-6E8A-4147-A177-3AD203B41FA5}">
                      <a16:colId xmlns:a16="http://schemas.microsoft.com/office/drawing/2014/main" val="2990599001"/>
                    </a:ext>
                  </a:extLst>
                </a:gridCol>
                <a:gridCol w="695565">
                  <a:extLst>
                    <a:ext uri="{9D8B030D-6E8A-4147-A177-3AD203B41FA5}">
                      <a16:colId xmlns:a16="http://schemas.microsoft.com/office/drawing/2014/main" val="1088414410"/>
                    </a:ext>
                  </a:extLst>
                </a:gridCol>
              </a:tblGrid>
              <a:tr h="846314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Bahnschrift Condensed" panose="020B0502040204020203" pitchFamily="34" charset="0"/>
                        </a:rPr>
                        <a:t>№</a:t>
                      </a:r>
                      <a:endParaRPr lang="en-US" sz="1000" b="1">
                        <a:solidFill>
                          <a:schemeClr val="bg1"/>
                        </a:solidFill>
                        <a:effectLst/>
                        <a:latin typeface="Bahnschrift Condensed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Bahnschrift Condensed" panose="020B0502040204020203" pitchFamily="34" charset="0"/>
                        </a:rPr>
                        <a:t>Сектор</a:t>
                      </a:r>
                      <a:endParaRPr lang="en-US" sz="1000" b="1" dirty="0">
                        <a:solidFill>
                          <a:schemeClr val="bg1"/>
                        </a:solidFill>
                        <a:effectLst/>
                        <a:latin typeface="Bahnschrift Condensed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Bahnschrift Condensed" panose="020B0502040204020203" pitchFamily="34" charset="0"/>
                        </a:rPr>
                        <a:t>Ресурсное обеспечение, млн долларов США</a:t>
                      </a:r>
                      <a:endParaRPr lang="en-US" sz="1000" b="1" dirty="0">
                        <a:solidFill>
                          <a:schemeClr val="bg1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Bahnschrift Condensed" panose="020B0502040204020203" pitchFamily="34" charset="0"/>
                        </a:rPr>
                        <a:t> 2023 г.</a:t>
                      </a:r>
                      <a:endParaRPr lang="en-US" sz="1000" b="1" dirty="0">
                        <a:solidFill>
                          <a:schemeClr val="bg1"/>
                        </a:solidFill>
                        <a:effectLst/>
                        <a:latin typeface="Bahnschrift Condensed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4141566"/>
                  </a:ext>
                </a:extLst>
              </a:tr>
              <a:tr h="55322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Bahnschrift Condensed" panose="020B0502040204020203" pitchFamily="34" charset="0"/>
                        </a:rPr>
                        <a:t>Необходимые</a:t>
                      </a:r>
                      <a:endParaRPr lang="en-US" sz="1000" b="1">
                        <a:solidFill>
                          <a:schemeClr val="bg1"/>
                        </a:solidFill>
                        <a:effectLst/>
                        <a:latin typeface="Bahnschrift Condensed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Bahnschrift Condensed" panose="020B0502040204020203" pitchFamily="34" charset="0"/>
                        </a:rPr>
                        <a:t>Собственные средства</a:t>
                      </a:r>
                      <a:endParaRPr lang="en-US" sz="1000" b="1">
                        <a:solidFill>
                          <a:schemeClr val="bg1"/>
                        </a:solidFill>
                        <a:effectLst/>
                        <a:latin typeface="Bahnschrift Condensed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Bahnschrift Condensed" panose="020B0502040204020203" pitchFamily="34" charset="0"/>
                        </a:rPr>
                        <a:t>Международная поддержка</a:t>
                      </a:r>
                      <a:endParaRPr lang="en-US" sz="1000" b="1" dirty="0">
                        <a:solidFill>
                          <a:schemeClr val="bg1"/>
                        </a:solidFill>
                        <a:effectLst/>
                        <a:latin typeface="Bahnschrift Condensed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329703"/>
                  </a:ext>
                </a:extLst>
              </a:tr>
              <a:tr h="216385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000" dirty="0">
                          <a:effectLst/>
                          <a:latin typeface="Bahnschrift Condensed" panose="020B0502040204020203" pitchFamily="34" charset="0"/>
                          <a:ea typeface="Calibri" panose="020F0502020204030204" pitchFamily="34" charset="0"/>
                        </a:rPr>
                        <a:t>1</a:t>
                      </a:r>
                      <a:endParaRPr lang="en-US" sz="1000" dirty="0">
                        <a:effectLst/>
                        <a:latin typeface="Bahnschrift Condensed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Bahnschrift Condensed" panose="020B0502040204020203" pitchFamily="34" charset="0"/>
                        </a:rPr>
                        <a:t>Повышение потенциала и климатической устойчивости в секторе «Водные ресурсы»</a:t>
                      </a:r>
                      <a:endParaRPr lang="en-US" sz="1000">
                        <a:effectLst/>
                        <a:latin typeface="Bahnschrift Condensed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Bahnschrift Condensed" panose="020B0502040204020203" pitchFamily="34" charset="0"/>
                        </a:rPr>
                        <a:t>1 175,65</a:t>
                      </a:r>
                      <a:endParaRPr lang="en-US" sz="1000">
                        <a:effectLst/>
                        <a:latin typeface="Bahnschrift Condensed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Bahnschrift Condensed" panose="020B0502040204020203" pitchFamily="34" charset="0"/>
                        </a:rPr>
                        <a:t>1 024,72</a:t>
                      </a:r>
                      <a:endParaRPr lang="en-US" sz="1000">
                        <a:effectLst/>
                        <a:latin typeface="Bahnschrift Condensed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Bahnschrift Condensed" panose="020B0502040204020203" pitchFamily="34" charset="0"/>
                        </a:rPr>
                        <a:t>150,93</a:t>
                      </a:r>
                      <a:endParaRPr lang="en-US" sz="1000">
                        <a:effectLst/>
                        <a:latin typeface="Bahnschrift Condensed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712701052"/>
                  </a:ext>
                </a:extLst>
              </a:tr>
              <a:tr h="216385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000" dirty="0">
                          <a:effectLst/>
                          <a:latin typeface="Bahnschrift Condensed" panose="020B0502040204020203" pitchFamily="34" charset="0"/>
                          <a:ea typeface="Calibri" panose="020F0502020204030204" pitchFamily="34" charset="0"/>
                        </a:rPr>
                        <a:t>2</a:t>
                      </a:r>
                      <a:endParaRPr lang="en-US" sz="1000" dirty="0">
                        <a:effectLst/>
                        <a:latin typeface="Bahnschrift Condensed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Bahnschrift Condensed" panose="020B0502040204020203" pitchFamily="34" charset="0"/>
                        </a:rPr>
                        <a:t>Повышение потенциала и климатической устойчивости в секторе «Сельское хозяйство»</a:t>
                      </a:r>
                      <a:endParaRPr lang="en-US" sz="1000">
                        <a:effectLst/>
                        <a:latin typeface="Bahnschrift Condensed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Bahnschrift Condensed" panose="020B0502040204020203" pitchFamily="34" charset="0"/>
                        </a:rPr>
                        <a:t>274,71</a:t>
                      </a:r>
                      <a:endParaRPr lang="en-US" sz="1000">
                        <a:effectLst/>
                        <a:latin typeface="Bahnschrift Condensed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Bahnschrift Condensed" panose="020B0502040204020203" pitchFamily="34" charset="0"/>
                        </a:rPr>
                        <a:t>108,14</a:t>
                      </a:r>
                      <a:endParaRPr lang="en-US" sz="1000">
                        <a:effectLst/>
                        <a:latin typeface="Bahnschrift Condensed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Bahnschrift Condensed" panose="020B0502040204020203" pitchFamily="34" charset="0"/>
                        </a:rPr>
                        <a:t>166,57</a:t>
                      </a:r>
                      <a:endParaRPr lang="en-US" sz="1000">
                        <a:effectLst/>
                        <a:latin typeface="Bahnschrift Condensed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26978992"/>
                  </a:ext>
                </a:extLst>
              </a:tr>
              <a:tr h="216385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000" dirty="0">
                          <a:effectLst/>
                          <a:latin typeface="Bahnschrift Condensed" panose="020B0502040204020203" pitchFamily="34" charset="0"/>
                          <a:ea typeface="Calibri" panose="020F0502020204030204" pitchFamily="34" charset="0"/>
                        </a:rPr>
                        <a:t>3</a:t>
                      </a:r>
                      <a:endParaRPr lang="en-US" sz="1000" dirty="0">
                        <a:effectLst/>
                        <a:latin typeface="Bahnschrift Condensed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Bahnschrift Condensed" panose="020B0502040204020203" pitchFamily="34" charset="0"/>
                        </a:rPr>
                        <a:t>Повышение потенциала и климатической устойчивости в секторе «Энергетика»</a:t>
                      </a:r>
                      <a:endParaRPr lang="en-US" sz="1000" dirty="0">
                        <a:effectLst/>
                        <a:latin typeface="Bahnschrift Condensed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Bahnschrift Condensed" panose="020B0502040204020203" pitchFamily="34" charset="0"/>
                        </a:rPr>
                        <a:t>126,04</a:t>
                      </a:r>
                      <a:endParaRPr lang="en-US" sz="1000">
                        <a:effectLst/>
                        <a:latin typeface="Bahnschrift Condensed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Bahnschrift Condensed" panose="020B0502040204020203" pitchFamily="34" charset="0"/>
                        </a:rPr>
                        <a:t>45,34</a:t>
                      </a:r>
                      <a:endParaRPr lang="en-US" sz="1000">
                        <a:effectLst/>
                        <a:latin typeface="Bahnschrift Condensed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Bahnschrift Condensed" panose="020B0502040204020203" pitchFamily="34" charset="0"/>
                        </a:rPr>
                        <a:t>80,70</a:t>
                      </a:r>
                      <a:endParaRPr lang="en-US" sz="1000">
                        <a:effectLst/>
                        <a:latin typeface="Bahnschrift Condensed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74366875"/>
                  </a:ext>
                </a:extLst>
              </a:tr>
              <a:tr h="328665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000" dirty="0">
                          <a:effectLst/>
                          <a:latin typeface="Bahnschrift Condensed" panose="020B0502040204020203" pitchFamily="34" charset="0"/>
                          <a:ea typeface="Calibri" panose="020F0502020204030204" pitchFamily="34" charset="0"/>
                        </a:rPr>
                        <a:t>4</a:t>
                      </a:r>
                      <a:endParaRPr lang="en-US" sz="1000" dirty="0">
                        <a:effectLst/>
                        <a:latin typeface="Bahnschrift Condensed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Bahnschrift Condensed" panose="020B0502040204020203" pitchFamily="34" charset="0"/>
                        </a:rPr>
                        <a:t>Повышение потенциала и климатической устойчивости в секторе «Снижение рисков стихийных бедствий»</a:t>
                      </a:r>
                      <a:endParaRPr lang="en-US" sz="1000" dirty="0">
                        <a:effectLst/>
                        <a:latin typeface="Bahnschrift Condensed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Bahnschrift Condensed" panose="020B0502040204020203" pitchFamily="34" charset="0"/>
                        </a:rPr>
                        <a:t>100,01</a:t>
                      </a:r>
                      <a:endParaRPr lang="en-US" sz="1000">
                        <a:effectLst/>
                        <a:latin typeface="Bahnschrift Condensed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Bahnschrift Condensed" panose="020B0502040204020203" pitchFamily="34" charset="0"/>
                        </a:rPr>
                        <a:t>14,96</a:t>
                      </a:r>
                      <a:endParaRPr lang="en-US" sz="1000">
                        <a:effectLst/>
                        <a:latin typeface="Bahnschrift Condensed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Bahnschrift Condensed" panose="020B0502040204020203" pitchFamily="34" charset="0"/>
                        </a:rPr>
                        <a:t>85,05</a:t>
                      </a:r>
                      <a:endParaRPr lang="en-US" sz="1000">
                        <a:effectLst/>
                        <a:latin typeface="Bahnschrift Condensed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24716649"/>
                  </a:ext>
                </a:extLst>
              </a:tr>
              <a:tr h="328665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000" dirty="0">
                          <a:effectLst/>
                          <a:latin typeface="Bahnschrift Condensed" panose="020B0502040204020203" pitchFamily="34" charset="0"/>
                          <a:ea typeface="Calibri" panose="020F0502020204030204" pitchFamily="34" charset="0"/>
                        </a:rPr>
                        <a:t>5</a:t>
                      </a:r>
                      <a:endParaRPr lang="en-US" sz="1000" dirty="0">
                        <a:effectLst/>
                        <a:latin typeface="Bahnschrift Condensed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Bahnschrift Condensed" panose="020B0502040204020203" pitchFamily="34" charset="0"/>
                        </a:rPr>
                        <a:t>Повышение потенциала и климатической устойчивости в секторе «Инфраструктура транспорта»</a:t>
                      </a:r>
                      <a:endParaRPr lang="en-US" sz="1000" dirty="0">
                        <a:effectLst/>
                        <a:latin typeface="Bahnschrift Condensed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Bahnschrift Condensed" panose="020B0502040204020203" pitchFamily="34" charset="0"/>
                        </a:rPr>
                        <a:t>3,35</a:t>
                      </a:r>
                      <a:endParaRPr lang="en-US" sz="1000">
                        <a:effectLst/>
                        <a:latin typeface="Bahnschrift Condensed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Bahnschrift Condensed" panose="020B0502040204020203" pitchFamily="34" charset="0"/>
                        </a:rPr>
                        <a:t>0,17</a:t>
                      </a:r>
                      <a:endParaRPr lang="en-US" sz="1000">
                        <a:effectLst/>
                        <a:latin typeface="Bahnschrift Condensed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Bahnschrift Condensed" panose="020B0502040204020203" pitchFamily="34" charset="0"/>
                        </a:rPr>
                        <a:t>3,19</a:t>
                      </a:r>
                      <a:endParaRPr lang="en-US" sz="1000">
                        <a:effectLst/>
                        <a:latin typeface="Bahnschrift Condensed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41562456"/>
                  </a:ext>
                </a:extLst>
              </a:tr>
              <a:tr h="328665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000" dirty="0">
                          <a:effectLst/>
                          <a:latin typeface="Bahnschrift Condensed" panose="020B0502040204020203" pitchFamily="34" charset="0"/>
                          <a:ea typeface="Calibri" panose="020F0502020204030204" pitchFamily="34" charset="0"/>
                        </a:rPr>
                        <a:t>6</a:t>
                      </a:r>
                      <a:endParaRPr lang="en-US" sz="1000" dirty="0">
                        <a:effectLst/>
                        <a:latin typeface="Bahnschrift Condensed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Bahnschrift Condensed" panose="020B0502040204020203" pitchFamily="34" charset="0"/>
                        </a:rPr>
                        <a:t>Повышение потенциала и климатической устойчивости в секторе «Лес и биоразнообразие»</a:t>
                      </a:r>
                      <a:endParaRPr lang="en-US" sz="1000">
                        <a:effectLst/>
                        <a:latin typeface="Bahnschrift Condensed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Bahnschrift Condensed" panose="020B0502040204020203" pitchFamily="34" charset="0"/>
                        </a:rPr>
                        <a:t>99,56</a:t>
                      </a:r>
                      <a:endParaRPr lang="en-US" sz="1000">
                        <a:effectLst/>
                        <a:latin typeface="Bahnschrift Condensed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Bahnschrift Condensed" panose="020B0502040204020203" pitchFamily="34" charset="0"/>
                        </a:rPr>
                        <a:t>14,56</a:t>
                      </a:r>
                      <a:endParaRPr lang="en-US" sz="1000">
                        <a:effectLst/>
                        <a:latin typeface="Bahnschrift Condensed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Bahnschrift Condensed" panose="020B0502040204020203" pitchFamily="34" charset="0"/>
                        </a:rPr>
                        <a:t>84,99</a:t>
                      </a:r>
                      <a:endParaRPr lang="en-US" sz="1000">
                        <a:effectLst/>
                        <a:latin typeface="Bahnschrift Condensed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44336919"/>
                  </a:ext>
                </a:extLst>
              </a:tr>
              <a:tr h="216385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Bahnschrift Condensed" panose="020B0502040204020203" pitchFamily="34" charset="0"/>
                        </a:rPr>
                        <a:t>Итого на адаптацию</a:t>
                      </a:r>
                      <a:endParaRPr lang="en-US" sz="1000" b="1" dirty="0">
                        <a:effectLst/>
                        <a:latin typeface="Bahnschrift Condensed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Bahnschrift Condensed" panose="020B0502040204020203" pitchFamily="34" charset="0"/>
                        </a:rPr>
                        <a:t>1 779,32</a:t>
                      </a:r>
                      <a:endParaRPr lang="en-US" sz="1000" b="1" dirty="0">
                        <a:effectLst/>
                        <a:latin typeface="Bahnschrift Condensed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Bahnschrift Condensed" panose="020B0502040204020203" pitchFamily="34" charset="0"/>
                        </a:rPr>
                        <a:t>1 207,89</a:t>
                      </a:r>
                      <a:endParaRPr lang="en-US" sz="1000" b="1" dirty="0">
                        <a:effectLst/>
                        <a:latin typeface="Bahnschrift Condensed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Bahnschrift Condensed" panose="020B0502040204020203" pitchFamily="34" charset="0"/>
                        </a:rPr>
                        <a:t>571,43</a:t>
                      </a:r>
                      <a:endParaRPr lang="en-US" sz="1000" b="1" dirty="0">
                        <a:effectLst/>
                        <a:latin typeface="Bahnschrift Condensed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929845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4914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486697" y="358775"/>
            <a:ext cx="8598310" cy="3263900"/>
          </a:xfrm>
          <a:noFill/>
          <a:ln>
            <a:noFill/>
          </a:ln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Aft>
                <a:spcPts val="900"/>
              </a:spcAft>
              <a:buNone/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Bahnschrift Condensed" panose="020B0502040204020203" pitchFamily="34" charset="0"/>
              </a:rPr>
              <a:t>Адаптационные меры  разработаны на основе:</a:t>
            </a:r>
          </a:p>
          <a:p>
            <a:pPr marL="197644" indent="-197644">
              <a:lnSpc>
                <a:spcPct val="100000"/>
              </a:lnSpc>
              <a:spcAft>
                <a:spcPts val="450"/>
              </a:spcAft>
            </a:pP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Bahnschrift Condensed" panose="020B0502040204020203" pitchFamily="34" charset="0"/>
              </a:rPr>
              <a:t>Анализа результатов климатического моделирования для КР</a:t>
            </a:r>
          </a:p>
          <a:p>
            <a:pPr marL="197644" indent="-197644">
              <a:lnSpc>
                <a:spcPct val="100000"/>
              </a:lnSpc>
              <a:spcAft>
                <a:spcPts val="450"/>
              </a:spcAft>
            </a:pP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Bahnschrift Condensed" panose="020B0502040204020203" pitchFamily="34" charset="0"/>
              </a:rPr>
              <a:t>Комплексной оценки воздействия изменения климата на сектора
Анализа национальных и секторальных стратегических документов развития </a:t>
            </a:r>
          </a:p>
          <a:p>
            <a:pPr marL="197644" indent="-197644">
              <a:lnSpc>
                <a:spcPct val="100000"/>
              </a:lnSpc>
              <a:spcAft>
                <a:spcPts val="450"/>
              </a:spcAft>
            </a:pP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Bahnschrift Condensed" panose="020B0502040204020203" pitchFamily="34" charset="0"/>
              </a:rPr>
              <a:t>Сформулированных воздействий изменения климата на уязвимые секторы:</a:t>
            </a:r>
          </a:p>
          <a:p>
            <a:pPr marL="540544" lvl="1" indent="-197644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ru-RU" sz="1600" u="sng" dirty="0">
                <a:solidFill>
                  <a:schemeClr val="accent1">
                    <a:lumMod val="75000"/>
                  </a:schemeClr>
                </a:solidFill>
                <a:latin typeface="Bahnschrift Condensed" panose="020B0502040204020203" pitchFamily="34" charset="0"/>
              </a:rPr>
              <a:t>Водные ресурсы</a:t>
            </a:r>
          </a:p>
          <a:p>
            <a:pPr marL="540544" lvl="1" indent="-197644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ru-RU" sz="1600" u="sng" dirty="0">
                <a:solidFill>
                  <a:schemeClr val="accent1">
                    <a:lumMod val="75000"/>
                  </a:schemeClr>
                </a:solidFill>
                <a:latin typeface="Bahnschrift Condensed" panose="020B0502040204020203" pitchFamily="34" charset="0"/>
              </a:rPr>
              <a:t>Сельское хозяйство</a:t>
            </a:r>
          </a:p>
          <a:p>
            <a:pPr marL="540544" lvl="1" indent="-197644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ru-RU" sz="1600" u="sng" dirty="0">
                <a:solidFill>
                  <a:schemeClr val="accent1">
                    <a:lumMod val="75000"/>
                  </a:schemeClr>
                </a:solidFill>
                <a:latin typeface="Bahnschrift Condensed" panose="020B0502040204020203" pitchFamily="34" charset="0"/>
              </a:rPr>
              <a:t>Энергетика</a:t>
            </a:r>
          </a:p>
          <a:p>
            <a:pPr marL="540544" lvl="1" indent="-197644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ru-RU" sz="1600" u="sng" dirty="0">
                <a:solidFill>
                  <a:schemeClr val="accent1">
                    <a:lumMod val="75000"/>
                  </a:schemeClr>
                </a:solidFill>
                <a:latin typeface="Bahnschrift Condensed" panose="020B0502040204020203" pitchFamily="34" charset="0"/>
              </a:rPr>
              <a:t>Риски стихийных бедствий</a:t>
            </a:r>
          </a:p>
          <a:p>
            <a:pPr marL="540544" lvl="1" indent="-197644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ru-RU" sz="1600" u="sng" dirty="0">
                <a:solidFill>
                  <a:schemeClr val="accent1">
                    <a:lumMod val="75000"/>
                  </a:schemeClr>
                </a:solidFill>
                <a:latin typeface="Bahnschrift Condensed" panose="020B0502040204020203" pitchFamily="34" charset="0"/>
              </a:rPr>
              <a:t>Инфраструктура транспорта</a:t>
            </a:r>
          </a:p>
          <a:p>
            <a:pPr marL="540544" lvl="1" indent="-197644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ru-RU" sz="1600" u="sng" dirty="0">
                <a:solidFill>
                  <a:schemeClr val="accent1">
                    <a:lumMod val="75000"/>
                  </a:schemeClr>
                </a:solidFill>
                <a:latin typeface="Bahnschrift Condensed" panose="020B0502040204020203" pitchFamily="34" charset="0"/>
              </a:rPr>
              <a:t>Лес и биоразнообразие</a:t>
            </a:r>
          </a:p>
          <a:p>
            <a:pPr marL="0" indent="0">
              <a:lnSpc>
                <a:spcPct val="100000"/>
              </a:lnSpc>
              <a:spcAft>
                <a:spcPts val="900"/>
              </a:spcAft>
              <a:buNone/>
            </a:pPr>
            <a:endParaRPr lang="ru-RU" sz="1800" dirty="0">
              <a:solidFill>
                <a:schemeClr val="accent1">
                  <a:lumMod val="75000"/>
                </a:schemeClr>
              </a:solidFill>
              <a:latin typeface="Bahnschrift Condensed" panose="020B0502040204020203" pitchFamily="34" charset="0"/>
            </a:endParaRPr>
          </a:p>
          <a:p>
            <a:pPr marL="0" indent="0">
              <a:lnSpc>
                <a:spcPct val="100000"/>
              </a:lnSpc>
              <a:spcAft>
                <a:spcPts val="900"/>
              </a:spcAft>
            </a:pPr>
            <a:endParaRPr lang="ru-RU" sz="1800" dirty="0">
              <a:solidFill>
                <a:schemeClr val="accent1">
                  <a:lumMod val="75000"/>
                </a:schemeClr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49704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9F57D2-06D2-430C-82FA-C5112CAAC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rgbClr val="0070C0"/>
                </a:solidFill>
                <a:latin typeface="Bahnschrift Condensed" panose="020B0502040204020203" pitchFamily="34" charset="0"/>
              </a:rPr>
              <a:t>Проект «Оказание консультативной поддержки "Расширенному плану реализации ОНУВ и долгосрочной стратегии </a:t>
            </a:r>
            <a:r>
              <a:rPr lang="ru-RU" sz="2400" b="1" dirty="0" err="1">
                <a:solidFill>
                  <a:srgbClr val="0070C0"/>
                </a:solidFill>
                <a:latin typeface="Bahnschrift Condensed" panose="020B0502040204020203" pitchFamily="34" charset="0"/>
              </a:rPr>
              <a:t>низкоуглеродного</a:t>
            </a:r>
            <a:r>
              <a:rPr lang="ru-RU" sz="2400" b="1" dirty="0">
                <a:solidFill>
                  <a:srgbClr val="0070C0"/>
                </a:solidFill>
                <a:latin typeface="Bahnschrift Condensed" panose="020B0502040204020203" pitchFamily="34" charset="0"/>
              </a:rPr>
              <a:t> развития (ДСНУР) до 2050 году.»</a:t>
            </a:r>
            <a:br>
              <a:rPr lang="ru-RU" sz="2400" dirty="0">
                <a:latin typeface="Bahnschrift Condensed" panose="020B0502040204020203" pitchFamily="34" charset="0"/>
              </a:rPr>
            </a:br>
            <a:endParaRPr lang="ru-RU" sz="2400" dirty="0">
              <a:latin typeface="Bahnschrift Condensed" panose="020B0502040204020203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F292A33-2B08-416B-9E6B-51D99705B3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268016"/>
            <a:ext cx="8159090" cy="3263504"/>
          </a:xfrm>
        </p:spPr>
        <p:txBody>
          <a:bodyPr>
            <a:noAutofit/>
          </a:bodyPr>
          <a:lstStyle/>
          <a:p>
            <a:pPr algn="just"/>
            <a:r>
              <a:rPr lang="ru-RU" sz="1400" b="1" dirty="0">
                <a:latin typeface="Bahnschrift Condensed" panose="020B0502040204020203" pitchFamily="34" charset="0"/>
              </a:rPr>
              <a:t>Цель проекта</a:t>
            </a:r>
            <a:endParaRPr lang="ru-RU" sz="1400" dirty="0">
              <a:latin typeface="Bahnschrift Condensed" panose="020B0502040204020203" pitchFamily="34" charset="0"/>
            </a:endParaRPr>
          </a:p>
          <a:p>
            <a:pPr algn="just"/>
            <a:r>
              <a:rPr lang="ru-RU" sz="1400" dirty="0">
                <a:latin typeface="Bahnschrift Condensed" panose="020B0502040204020203" pitchFamily="34" charset="0"/>
              </a:rPr>
              <a:t>Целью данной работы является подготовка высококачественного разработанного варианта Плана Реализации ОНУВ (ПР ОНУВ) и Долгосрочной стратегии </a:t>
            </a:r>
            <a:r>
              <a:rPr lang="ru-RU" sz="1400" dirty="0" err="1">
                <a:latin typeface="Bahnschrift Condensed" panose="020B0502040204020203" pitchFamily="34" charset="0"/>
              </a:rPr>
              <a:t>низкоуглеродного</a:t>
            </a:r>
            <a:r>
              <a:rPr lang="ru-RU" sz="1400" dirty="0">
                <a:latin typeface="Bahnschrift Condensed" panose="020B0502040204020203" pitchFamily="34" charset="0"/>
              </a:rPr>
              <a:t> развития до 2050 г. (ДСНУР) для поддержки правительства Кыргызстана для справедливого достижения углеродной нейтральности к 2050 году. В частности, они должны быть разработаны в соответствии с Парижским соглашением, чтобы поддержать Кыргызстан для:</a:t>
            </a:r>
          </a:p>
          <a:p>
            <a:pPr lvl="0" algn="just"/>
            <a:r>
              <a:rPr lang="ru-RU" sz="1400" dirty="0">
                <a:latin typeface="Bahnschrift Condensed" panose="020B0502040204020203" pitchFamily="34" charset="0"/>
              </a:rPr>
              <a:t>Установить долгосрочную траекторию развития путь с жизнеспособным набором решений, технических и финансовых, чтобы стать углеродно-нейтральной экономикой с целью превращения в страну с нулевыми выбросами ПГ к 2050 году; </a:t>
            </a:r>
          </a:p>
          <a:p>
            <a:pPr lvl="0" algn="just"/>
            <a:r>
              <a:rPr lang="ru-RU" sz="1400" dirty="0">
                <a:latin typeface="Bahnschrift Condensed" panose="020B0502040204020203" pitchFamily="34" charset="0"/>
              </a:rPr>
              <a:t>Разработать осуществимый механизм институционализации и план реализации для достижения этих целей, включая, но не ограничиваясь: согласование целей ОНУВ с долгосрочной стратегией развития </a:t>
            </a:r>
            <a:r>
              <a:rPr lang="ru-RU" sz="1400" dirty="0" err="1">
                <a:latin typeface="Bahnschrift Condensed" panose="020B0502040204020203" pitchFamily="34" charset="0"/>
              </a:rPr>
              <a:t>низкоуглеродных</a:t>
            </a:r>
            <a:r>
              <a:rPr lang="ru-RU" sz="1400" dirty="0">
                <a:latin typeface="Bahnschrift Condensed" panose="020B0502040204020203" pitchFamily="34" charset="0"/>
              </a:rPr>
              <a:t> технологий и углеродной нейтральности; рекомендации по ключевым ролям государственных учреждений и заинтересованных сторон в достижении целей при устранении национальных узких мест, включая пошаговый процесс наращивания потенциала, ресурсов и развития прорывных </a:t>
            </a:r>
            <a:r>
              <a:rPr lang="ru-RU" sz="1400" dirty="0" err="1">
                <a:latin typeface="Bahnschrift Condensed" panose="020B0502040204020203" pitchFamily="34" charset="0"/>
              </a:rPr>
              <a:t>низкоуглеродных</a:t>
            </a:r>
            <a:r>
              <a:rPr lang="ru-RU" sz="1400" dirty="0">
                <a:latin typeface="Bahnschrift Condensed" panose="020B0502040204020203" pitchFamily="34" charset="0"/>
              </a:rPr>
              <a:t> технологий; </a:t>
            </a:r>
          </a:p>
          <a:p>
            <a:pPr lvl="0" algn="just"/>
            <a:r>
              <a:rPr lang="ru-RU" sz="1400" dirty="0">
                <a:latin typeface="Bahnschrift Condensed" panose="020B0502040204020203" pitchFamily="34" charset="0"/>
              </a:rPr>
              <a:t>Разработать и рекомендовать комплексный план действий по реализации всех этих долгосрочных решений для реализации ОНУВ и ДСНУР. Они включают все аспекты, которые могут помочь в достижении этих целей: развитие политики и институционального потенциала; прорывные технологии; меры по смягчению последствий и меры по адаптации (включая сопутствующие выгоды адаптации к смягчению последствий); комплексное финансирование и стратегия мобилизации ресурсов.</a:t>
            </a:r>
          </a:p>
          <a:p>
            <a:pPr algn="just"/>
            <a:endParaRPr lang="ru-RU" sz="1200" dirty="0">
              <a:latin typeface="Bahnschrift Condensed" panose="020B0502040204020203" pitchFamily="34" charset="0"/>
            </a:endParaRP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576F42BE-1BC6-4C03-BF97-D60748C8563E}"/>
              </a:ext>
            </a:extLst>
          </p:cNvPr>
          <p:cNvCxnSpPr>
            <a:cxnSpLocks/>
          </p:cNvCxnSpPr>
          <p:nvPr/>
        </p:nvCxnSpPr>
        <p:spPr>
          <a:xfrm>
            <a:off x="0" y="1150374"/>
            <a:ext cx="9144000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13141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EE4238-0F65-4AE1-9E80-88D1272D4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4773DCA6-219D-4E8C-8134-919059CA38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9144001" cy="5143500"/>
          </a:xfr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0699E95-73D7-4A7B-B5C0-8548DED24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7C951-A484-4E00-8120-693E4D6E0D75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13740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3387E0-3F5F-42C6-B417-9AA0CAD4C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05E6F0CB-AD30-43D9-8227-F0C002157E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5191862"/>
          </a:xfr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5FA210D-2C37-431E-BC9E-92566FB1B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7C951-A484-4E00-8120-693E4D6E0D75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4217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57182" y="192318"/>
            <a:ext cx="2531462" cy="4521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ru-RU" sz="2400" b="1" dirty="0">
                <a:solidFill>
                  <a:srgbClr val="2F7C89"/>
                </a:solidFill>
                <a:latin typeface="Bahnschrift Condensed" panose="020B0502040204020203" pitchFamily="34" charset="0"/>
              </a:rPr>
              <a:t>МОНИТОРИНГ И ОЦЕНКА</a:t>
            </a:r>
            <a:endParaRPr lang="ru-RU" sz="2400" b="1" dirty="0">
              <a:solidFill>
                <a:srgbClr val="2F7C89"/>
              </a:solidFill>
              <a:latin typeface="Bahnschrift Condensed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88644" y="245885"/>
            <a:ext cx="6006164" cy="7683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3339" marR="103823" algn="just">
              <a:lnSpc>
                <a:spcPct val="107000"/>
              </a:lnSpc>
            </a:pPr>
            <a:r>
              <a:rPr lang="ru-RU" sz="1050" dirty="0">
                <a:latin typeface="Bahnschrift Condensed" panose="020B0502040204020203" pitchFamily="34" charset="0"/>
              </a:rPr>
              <a:t>Институциональная структура для реализации </a:t>
            </a:r>
            <a:r>
              <a:rPr lang="ru-RU" sz="1050" dirty="0">
                <a:solidFill>
                  <a:schemeClr val="accent2">
                    <a:lumMod val="75000"/>
                  </a:schemeClr>
                </a:solidFill>
                <a:latin typeface="Bahnschrift Condensed" panose="020B0502040204020203" pitchFamily="34" charset="0"/>
              </a:rPr>
              <a:t>ОНУВ2</a:t>
            </a:r>
            <a:r>
              <a:rPr lang="ru-RU" sz="1050" dirty="0">
                <a:latin typeface="Bahnschrift Condensed" panose="020B0502040204020203" pitchFamily="34" charset="0"/>
              </a:rPr>
              <a:t> также включает отраслевые государственные органы, курирующие разработку и реализацию политику в уязвимых секторах и являющихся также источником информации и ряда статистических данных, Национальный статистический комитет КР как основной источник официальной статистики, промышленные предприятия, а также организации, участвующие в процессе верификации.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39879" y="1417453"/>
            <a:ext cx="5092909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Bahnschrift Condensed" panose="020B0502040204020203" pitchFamily="34" charset="0"/>
              </a:rPr>
              <a:t>Нормативная правовая база, регламентирующая вопросы выбросов ПГ, по итогам анализа требует значительной корректировки. В частности, необходимо пересмотреть основополагающий отраслевой 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Bahnschrift Condensed" panose="020B0502040204020203" pitchFamily="34" charset="0"/>
              </a:rPr>
              <a:t>Закон КР «О государственном регулировании и политике в области эмиссии и поглощения парниковых газов» от 25 мая 2007 года № 71</a:t>
            </a:r>
            <a:r>
              <a:rPr lang="ru-RU" dirty="0">
                <a:latin typeface="Bahnschrift Condensed" panose="020B0502040204020203" pitchFamily="34" charset="0"/>
              </a:rPr>
              <a:t>, который определяет рамки организации процесса инвентаризации и мониторинга парниковых газов и разработка соответствующей подзаконной базы.</a:t>
            </a:r>
          </a:p>
          <a:p>
            <a:pPr algn="just"/>
            <a:endParaRPr lang="ru-RU" dirty="0">
              <a:latin typeface="Bahnschrift Condensed" panose="020B0502040204020203" pitchFamily="34" charset="0"/>
            </a:endParaRPr>
          </a:p>
          <a:p>
            <a:pPr algn="just"/>
            <a:r>
              <a:rPr lang="ru-RU" dirty="0">
                <a:latin typeface="Bahnschrift Condensed" panose="020B0502040204020203" pitchFamily="34" charset="0"/>
              </a:rPr>
              <a:t>Данный шаг станет </a:t>
            </a:r>
            <a:r>
              <a:rPr lang="ru-RU" sz="1600" dirty="0">
                <a:solidFill>
                  <a:srgbClr val="2F7C89"/>
                </a:solidFill>
                <a:latin typeface="Bahnschrift Condensed" panose="020B0502040204020203" pitchFamily="34" charset="0"/>
              </a:rPr>
              <a:t>началом институционального закрепления и формирования надежной национальной системы мониторинга и оценки климатических изменений</a:t>
            </a:r>
            <a:r>
              <a:rPr lang="ru-RU" dirty="0">
                <a:latin typeface="Bahnschrift Condensed" panose="020B0502040204020203" pitchFamily="34" charset="0"/>
              </a:rPr>
              <a:t>: МОВ митигации (оценка прогресса в сокращении выбросов парниковых газов и ожидаемых будущих выбросов), дальнейший мониторинг и оценка эффективности реализации адаптационных, митигационных мер и финансирования и подготовки на ее основе последующих ОНУВ на законодательном уровне, а также создаст условия для укрепления потенциала всех вовлеченных в процесс сторон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1070" t="3605"/>
          <a:stretch/>
        </p:blipFill>
        <p:spPr>
          <a:xfrm>
            <a:off x="5255536" y="2311237"/>
            <a:ext cx="3766577" cy="219482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667" y="1326810"/>
            <a:ext cx="1276258" cy="1276258"/>
          </a:xfrm>
          <a:prstGeom prst="rect">
            <a:avLst/>
          </a:prstGeom>
        </p:spPr>
      </p:pic>
      <p:sp>
        <p:nvSpPr>
          <p:cNvPr id="8" name="Равнобедренный треугольник 7"/>
          <p:cNvSpPr/>
          <p:nvPr/>
        </p:nvSpPr>
        <p:spPr>
          <a:xfrm rot="4029381">
            <a:off x="545556" y="709910"/>
            <a:ext cx="580335" cy="500289"/>
          </a:xfrm>
          <a:prstGeom prst="triangle">
            <a:avLst/>
          </a:prstGeom>
          <a:noFill/>
          <a:ln w="762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>
              <a:latin typeface="Bahnschrift Condensed" panose="020B0502040204020203" pitchFamily="34" charset="0"/>
            </a:endParaRPr>
          </a:p>
        </p:txBody>
      </p:sp>
      <p:sp>
        <p:nvSpPr>
          <p:cNvPr id="9" name="Равнобедренный треугольник 8"/>
          <p:cNvSpPr/>
          <p:nvPr/>
        </p:nvSpPr>
        <p:spPr>
          <a:xfrm rot="20781059">
            <a:off x="2175345" y="735278"/>
            <a:ext cx="580335" cy="500289"/>
          </a:xfrm>
          <a:prstGeom prst="triangle">
            <a:avLst/>
          </a:prstGeom>
          <a:noFill/>
          <a:ln w="762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004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9000">
              <a:schemeClr val="accent1">
                <a:lumMod val="5000"/>
                <a:lumOff val="95000"/>
              </a:schemeClr>
            </a:gs>
            <a:gs pos="100000">
              <a:srgbClr val="CCD9E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15E7B0CB-6052-4E6E-834B-424743DFE0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8926" y="900627"/>
            <a:ext cx="138564" cy="484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br>
              <a:rPr lang="en-US" altLang="en-US" sz="1350">
                <a:solidFill>
                  <a:schemeClr val="tx2">
                    <a:lumMod val="10000"/>
                  </a:schemeClr>
                </a:solidFill>
                <a:latin typeface="Bahnschrift Condensed" panose="020B0502040204020203" pitchFamily="34" charset="0"/>
              </a:rPr>
            </a:br>
            <a:endParaRPr lang="en-US" altLang="en-US" sz="1350">
              <a:solidFill>
                <a:schemeClr val="tx2">
                  <a:lumMod val="10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69AC764-6114-4CA6-9CB0-8A40A50B2751}"/>
              </a:ext>
            </a:extLst>
          </p:cNvPr>
          <p:cNvSpPr txBox="1"/>
          <p:nvPr/>
        </p:nvSpPr>
        <p:spPr>
          <a:xfrm>
            <a:off x="76232" y="36743"/>
            <a:ext cx="89882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tx2">
                    <a:lumMod val="10000"/>
                  </a:schemeClr>
                </a:solidFill>
                <a:latin typeface="Bahnschrift Condensed" panose="020B0502040204020203" pitchFamily="34" charset="0"/>
              </a:rPr>
              <a:t>ПРОЦЕСС РАЗВИТИЯ ОНУВ В КЫРГЫЗСТАНЕ – Дальнейшие шаги</a:t>
            </a:r>
            <a:endParaRPr lang="en-US" sz="2400" b="1" dirty="0">
              <a:solidFill>
                <a:schemeClr val="tx2">
                  <a:lumMod val="10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F46CD369-AECD-4FF8-881E-99664C209F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6613" y="1075650"/>
            <a:ext cx="138564" cy="484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br>
              <a:rPr lang="en-US" altLang="en-US" sz="1350">
                <a:solidFill>
                  <a:schemeClr val="tx2">
                    <a:lumMod val="10000"/>
                  </a:schemeClr>
                </a:solidFill>
                <a:latin typeface="Bahnschrift Condensed" panose="020B0502040204020203" pitchFamily="34" charset="0"/>
              </a:rPr>
            </a:br>
            <a:endParaRPr lang="en-US" altLang="en-US" sz="1350">
              <a:solidFill>
                <a:schemeClr val="tx2">
                  <a:lumMod val="10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25" name="Rectangle 9">
            <a:extLst>
              <a:ext uri="{FF2B5EF4-FFF2-40B4-BE49-F238E27FC236}">
                <a16:creationId xmlns:a16="http://schemas.microsoft.com/office/drawing/2014/main" id="{CDA95860-AC6E-47A5-977C-7CAA50DFC4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8926" y="900627"/>
            <a:ext cx="138564" cy="484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br>
              <a:rPr lang="en-US" altLang="en-US" sz="1350">
                <a:solidFill>
                  <a:schemeClr val="tx2">
                    <a:lumMod val="10000"/>
                  </a:schemeClr>
                </a:solidFill>
                <a:latin typeface="Bahnschrift Condensed" panose="020B0502040204020203" pitchFamily="34" charset="0"/>
              </a:rPr>
            </a:br>
            <a:endParaRPr lang="en-US" altLang="en-US" sz="1350">
              <a:solidFill>
                <a:schemeClr val="tx2">
                  <a:lumMod val="10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4" name="Объект 2">
            <a:extLst>
              <a:ext uri="{FF2B5EF4-FFF2-40B4-BE49-F238E27FC236}">
                <a16:creationId xmlns:a16="http://schemas.microsoft.com/office/drawing/2014/main" id="{92D5BEF5-E013-4A7E-BBB3-C6E87EEA5042}"/>
              </a:ext>
            </a:extLst>
          </p:cNvPr>
          <p:cNvSpPr txBox="1">
            <a:spLocks/>
          </p:cNvSpPr>
          <p:nvPr/>
        </p:nvSpPr>
        <p:spPr>
          <a:xfrm>
            <a:off x="2572504" y="3384951"/>
            <a:ext cx="6569855" cy="168413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ru-RU" sz="1800" b="1" dirty="0">
                <a:solidFill>
                  <a:schemeClr val="tx2">
                    <a:lumMod val="10000"/>
                  </a:schemeClr>
                </a:solidFill>
                <a:latin typeface="Bahnschrift Condensed" panose="020B0502040204020203" pitchFamily="34" charset="0"/>
              </a:rPr>
              <a:t>Следующие шаги:</a:t>
            </a:r>
          </a:p>
          <a:p>
            <a:pPr marL="257175" indent="-257175" algn="l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1800" dirty="0">
                <a:solidFill>
                  <a:schemeClr val="tx2">
                    <a:lumMod val="10000"/>
                  </a:schemeClr>
                </a:solidFill>
                <a:latin typeface="Bahnschrift Condensed" panose="020B0502040204020203" pitchFamily="34" charset="0"/>
              </a:rPr>
              <a:t>MRV (</a:t>
            </a:r>
            <a:r>
              <a:rPr lang="ru-RU" sz="1800" dirty="0">
                <a:solidFill>
                  <a:schemeClr val="tx2">
                    <a:lumMod val="10000"/>
                  </a:schemeClr>
                </a:solidFill>
                <a:latin typeface="Bahnschrift Condensed" panose="020B0502040204020203" pitchFamily="34" charset="0"/>
              </a:rPr>
              <a:t>МОВ</a:t>
            </a:r>
            <a:r>
              <a:rPr lang="en-US" sz="1800" dirty="0">
                <a:solidFill>
                  <a:schemeClr val="tx2">
                    <a:lumMod val="10000"/>
                  </a:schemeClr>
                </a:solidFill>
                <a:latin typeface="Bahnschrift Condensed" panose="020B0502040204020203" pitchFamily="34" charset="0"/>
              </a:rPr>
              <a:t>)</a:t>
            </a:r>
            <a:r>
              <a:rPr lang="ru-RU" sz="1800" dirty="0">
                <a:solidFill>
                  <a:schemeClr val="tx2">
                    <a:lumMod val="10000"/>
                  </a:schemeClr>
                </a:solidFill>
                <a:latin typeface="Bahnschrift Condensed" panose="020B0502040204020203" pitchFamily="34" charset="0"/>
              </a:rPr>
              <a:t> – необходимость последующих шагов (разработка и внедрение системы МОВ)</a:t>
            </a:r>
          </a:p>
          <a:p>
            <a:pPr marL="257175" indent="-257175" algn="l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1800" dirty="0">
                <a:solidFill>
                  <a:schemeClr val="tx2">
                    <a:lumMod val="10000"/>
                  </a:schemeClr>
                </a:solidFill>
                <a:latin typeface="Bahnschrift Condensed" panose="020B0502040204020203" pitchFamily="34" charset="0"/>
              </a:rPr>
              <a:t>ОНУВ как процесс, а не документ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A963665-B77A-4265-A122-ACD95220D753}"/>
              </a:ext>
            </a:extLst>
          </p:cNvPr>
          <p:cNvSpPr txBox="1"/>
          <p:nvPr/>
        </p:nvSpPr>
        <p:spPr>
          <a:xfrm>
            <a:off x="333877" y="583407"/>
            <a:ext cx="852660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7175" indent="-257175" algn="just" hangingPunct="0">
              <a:buFont typeface="Wingdings" panose="05000000000000000000" pitchFamily="2" charset="2"/>
              <a:buChar char="q"/>
            </a:pPr>
            <a:r>
              <a:rPr lang="ru-RU" sz="1500" dirty="0">
                <a:solidFill>
                  <a:schemeClr val="tx2">
                    <a:lumMod val="10000"/>
                  </a:schemeClr>
                </a:solidFill>
                <a:latin typeface="Bahnschrift Condensed" panose="020B0502040204020203" pitchFamily="34" charset="0"/>
                <a:ea typeface="Calibri" panose="020F0502020204030204" pitchFamily="34" charset="0"/>
              </a:rPr>
              <a:t>совершенствование полноценной нормативно-правовой базы и усиление институционального потенциала для функционирования национальной системы </a:t>
            </a:r>
            <a:r>
              <a:rPr lang="bg-BG" sz="1500" dirty="0">
                <a:solidFill>
                  <a:schemeClr val="tx2">
                    <a:lumMod val="10000"/>
                  </a:schemeClr>
                </a:solidFill>
                <a:latin typeface="Bahnschrift Condensed" panose="020B0502040204020203" pitchFamily="34" charset="0"/>
                <a:ea typeface="Calibri" panose="020F0502020204030204" pitchFamily="34" charset="0"/>
              </a:rPr>
              <a:t>МОВ</a:t>
            </a:r>
            <a:r>
              <a:rPr lang="ru-RU" sz="1500" dirty="0">
                <a:solidFill>
                  <a:schemeClr val="tx2">
                    <a:lumMod val="10000"/>
                  </a:schemeClr>
                </a:solidFill>
                <a:latin typeface="Bahnschrift Condensed" panose="020B0502040204020203" pitchFamily="34" charset="0"/>
                <a:ea typeface="Calibri" panose="020F0502020204030204" pitchFamily="34" charset="0"/>
              </a:rPr>
              <a:t>;</a:t>
            </a:r>
            <a:endParaRPr lang="ru-RU" sz="1500" kern="1400" dirty="0">
              <a:solidFill>
                <a:schemeClr val="tx2">
                  <a:lumMod val="10000"/>
                </a:schemeClr>
              </a:solidFill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  <a:p>
            <a:pPr marL="257175" indent="-257175" algn="just" hangingPunct="0">
              <a:buFont typeface="Wingdings" panose="05000000000000000000" pitchFamily="2" charset="2"/>
              <a:buChar char="q"/>
            </a:pPr>
            <a:r>
              <a:rPr lang="ru-RU" sz="1500" dirty="0">
                <a:solidFill>
                  <a:schemeClr val="tx2">
                    <a:lumMod val="10000"/>
                  </a:schemeClr>
                </a:solidFill>
                <a:latin typeface="Bahnschrift Condensed" panose="020B0502040204020203" pitchFamily="34" charset="0"/>
                <a:ea typeface="Calibri" panose="020F0502020204030204" pitchFamily="34" charset="0"/>
              </a:rPr>
              <a:t>совершенствование правового обеспечения климатических действий и разработка актуальных стратегических документов по адаптации и </a:t>
            </a:r>
            <a:r>
              <a:rPr lang="ru-RU" sz="1500">
                <a:solidFill>
                  <a:schemeClr val="tx2">
                    <a:lumMod val="10000"/>
                  </a:schemeClr>
                </a:solidFill>
                <a:latin typeface="Bahnschrift Condensed" panose="020B0502040204020203" pitchFamily="34" charset="0"/>
                <a:ea typeface="Calibri" panose="020F0502020204030204" pitchFamily="34" charset="0"/>
              </a:rPr>
              <a:t>по НСУР</a:t>
            </a:r>
            <a:r>
              <a:rPr lang="ru-RU" sz="1500" dirty="0">
                <a:solidFill>
                  <a:schemeClr val="tx2">
                    <a:lumMod val="10000"/>
                  </a:schemeClr>
                </a:solidFill>
                <a:latin typeface="Bahnschrift Condensed" panose="020B0502040204020203" pitchFamily="34" charset="0"/>
                <a:ea typeface="Calibri" panose="020F0502020204030204" pitchFamily="34" charset="0"/>
              </a:rPr>
              <a:t>;</a:t>
            </a:r>
            <a:endParaRPr lang="ru-RU" sz="1500" kern="1400" dirty="0">
              <a:solidFill>
                <a:schemeClr val="tx2">
                  <a:lumMod val="10000"/>
                </a:schemeClr>
              </a:solidFill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  <a:p>
            <a:pPr marL="257175" indent="-257175" algn="just" hangingPunct="0">
              <a:buFont typeface="Wingdings" panose="05000000000000000000" pitchFamily="2" charset="2"/>
              <a:buChar char="q"/>
            </a:pPr>
            <a:r>
              <a:rPr lang="ru-RU" sz="1500" dirty="0">
                <a:solidFill>
                  <a:schemeClr val="tx2">
                    <a:lumMod val="10000"/>
                  </a:schemeClr>
                </a:solidFill>
                <a:latin typeface="Bahnschrift Condensed" panose="020B0502040204020203" pitchFamily="34" charset="0"/>
                <a:ea typeface="Calibri" panose="020F0502020204030204" pitchFamily="34" charset="0"/>
              </a:rPr>
              <a:t>усиление интеграции вопросов изменения климата в национальные политики и межведомственная координация по этим вопросам;</a:t>
            </a:r>
            <a:endParaRPr lang="ru-RU" sz="1500" kern="1400" dirty="0">
              <a:solidFill>
                <a:schemeClr val="tx2">
                  <a:lumMod val="10000"/>
                </a:schemeClr>
              </a:solidFill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  <a:p>
            <a:pPr marL="257175" indent="-257175" algn="just" hangingPunct="0">
              <a:buFont typeface="Wingdings" panose="05000000000000000000" pitchFamily="2" charset="2"/>
              <a:buChar char="q"/>
            </a:pPr>
            <a:r>
              <a:rPr lang="ru-RU" sz="1500" dirty="0">
                <a:solidFill>
                  <a:schemeClr val="tx2">
                    <a:lumMod val="10000"/>
                  </a:schemeClr>
                </a:solidFill>
                <a:latin typeface="Bahnschrift Condensed" panose="020B0502040204020203" pitchFamily="34" charset="0"/>
                <a:ea typeface="Calibri" panose="020F0502020204030204" pitchFamily="34" charset="0"/>
              </a:rPr>
              <a:t>разработка согласованных методологий расчета ущербов от влияния изменения климата на сектора экономики;</a:t>
            </a:r>
            <a:endParaRPr lang="ru-RU" sz="1500" kern="1400" dirty="0">
              <a:solidFill>
                <a:schemeClr val="tx2">
                  <a:lumMod val="10000"/>
                </a:schemeClr>
              </a:solidFill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  <a:p>
            <a:pPr marL="257175" indent="-257175">
              <a:buFont typeface="Wingdings" panose="05000000000000000000" pitchFamily="2" charset="2"/>
              <a:buChar char="q"/>
            </a:pPr>
            <a:r>
              <a:rPr lang="ru-RU" sz="1500" dirty="0">
                <a:solidFill>
                  <a:schemeClr val="tx2">
                    <a:lumMod val="10000"/>
                  </a:schemeClr>
                </a:solidFill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усиление мониторинг финансирования климатических действий</a:t>
            </a:r>
            <a:r>
              <a:rPr lang="en-US" sz="1500" dirty="0">
                <a:solidFill>
                  <a:schemeClr val="tx2">
                    <a:lumMod val="10000"/>
                  </a:schemeClr>
                </a:solidFill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500" dirty="0">
              <a:solidFill>
                <a:schemeClr val="tx2">
                  <a:lumMod val="10000"/>
                </a:schemeClr>
              </a:solidFill>
              <a:latin typeface="Bahnschrift Condensed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-1641" y="2841143"/>
            <a:ext cx="9144000" cy="300828"/>
            <a:chOff x="0" y="3324852"/>
            <a:chExt cx="9144000" cy="110006"/>
          </a:xfrm>
        </p:grpSpPr>
        <p:grpSp>
          <p:nvGrpSpPr>
            <p:cNvPr id="9" name="Группа 8"/>
            <p:cNvGrpSpPr/>
            <p:nvPr/>
          </p:nvGrpSpPr>
          <p:grpSpPr>
            <a:xfrm>
              <a:off x="0" y="3324852"/>
              <a:ext cx="7381725" cy="110006"/>
              <a:chOff x="0" y="2523188"/>
              <a:chExt cx="7381725" cy="110006"/>
            </a:xfrm>
          </p:grpSpPr>
          <p:sp>
            <p:nvSpPr>
              <p:cNvPr id="17" name="Прямоугольник 16"/>
              <p:cNvSpPr/>
              <p:nvPr/>
            </p:nvSpPr>
            <p:spPr>
              <a:xfrm>
                <a:off x="0" y="2523191"/>
                <a:ext cx="2036098" cy="110003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/>
                <a:endParaRPr lang="ru-RU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8" name="Прямоугольник 17"/>
              <p:cNvSpPr/>
              <p:nvPr/>
            </p:nvSpPr>
            <p:spPr>
              <a:xfrm>
                <a:off x="1725672" y="2523190"/>
                <a:ext cx="2036098" cy="110003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/>
                <a:endParaRPr lang="ru-RU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9" name="Прямоугольник 18"/>
              <p:cNvSpPr/>
              <p:nvPr/>
            </p:nvSpPr>
            <p:spPr>
              <a:xfrm>
                <a:off x="3636975" y="2523189"/>
                <a:ext cx="2036098" cy="110003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/>
                <a:endParaRPr lang="ru-RU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20" name="Прямоугольник 19"/>
              <p:cNvSpPr/>
              <p:nvPr/>
            </p:nvSpPr>
            <p:spPr>
              <a:xfrm>
                <a:off x="6309196" y="2523188"/>
                <a:ext cx="1072529" cy="11000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/>
                <a:endParaRPr lang="ru-RU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21" name="Прямоугольник 20"/>
              <p:cNvSpPr/>
              <p:nvPr/>
            </p:nvSpPr>
            <p:spPr>
              <a:xfrm>
                <a:off x="4583525" y="2523188"/>
                <a:ext cx="1725672" cy="110004"/>
              </a:xfrm>
              <a:prstGeom prst="rect">
                <a:avLst/>
              </a:prstGeom>
              <a:solidFill>
                <a:srgbClr val="145C2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/>
                <a:endParaRPr lang="ru-RU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  <p:sp>
          <p:nvSpPr>
            <p:cNvPr id="10" name="Прямоугольник 9"/>
            <p:cNvSpPr/>
            <p:nvPr/>
          </p:nvSpPr>
          <p:spPr>
            <a:xfrm>
              <a:off x="3487947" y="3324854"/>
              <a:ext cx="2036098" cy="110003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/>
              <a:endParaRPr lang="ru-RU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3815458" y="3324853"/>
              <a:ext cx="3619890" cy="110003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/>
              <a:endParaRPr lang="ru-RU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8071471" y="3324852"/>
              <a:ext cx="1072529" cy="11000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/>
              <a:endParaRPr lang="ru-RU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6345800" y="3324852"/>
              <a:ext cx="1725672" cy="110004"/>
            </a:xfrm>
            <a:prstGeom prst="rect">
              <a:avLst/>
            </a:prstGeom>
            <a:solidFill>
              <a:srgbClr val="145C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/>
              <a:endParaRPr lang="ru-RU">
                <a:solidFill>
                  <a:srgbClr val="FFFFFF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81946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/>
          </p:nvPr>
        </p:nvGraphicFramePr>
        <p:xfrm>
          <a:off x="2831471" y="808188"/>
          <a:ext cx="6052179" cy="363112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0521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81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Bahnschrift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0" marR="3689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565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rgbClr val="008A3E"/>
                          </a:solidFill>
                          <a:effectLst/>
                          <a:latin typeface="Bahnschrift Condensed" panose="020B0502040204020203" pitchFamily="34" charset="0"/>
                        </a:rPr>
                        <a:t>Разработанный план реализации обновленного ОНУВ2 </a:t>
                      </a:r>
                      <a:r>
                        <a:rPr lang="bg-BG" sz="1500" dirty="0">
                          <a:solidFill>
                            <a:srgbClr val="008A3E"/>
                          </a:solidFill>
                          <a:effectLst/>
                          <a:latin typeface="Bahnschrift Condensed" panose="020B0502040204020203" pitchFamily="34" charset="0"/>
                        </a:rPr>
                        <a:t>и его</a:t>
                      </a:r>
                      <a:r>
                        <a:rPr lang="ru-RU" sz="1500" dirty="0">
                          <a:solidFill>
                            <a:srgbClr val="008A3E"/>
                          </a:solidFill>
                          <a:effectLst/>
                          <a:latin typeface="Bahnschrift Condensed" panose="020B0502040204020203" pitchFamily="34" charset="0"/>
                        </a:rPr>
                        <a:t> предлагаемые адаптационные и </a:t>
                      </a:r>
                      <a:r>
                        <a:rPr lang="ru-RU" sz="1500" dirty="0" err="1">
                          <a:solidFill>
                            <a:srgbClr val="008A3E"/>
                          </a:solidFill>
                          <a:effectLst/>
                          <a:latin typeface="Bahnschrift Condensed" panose="020B0502040204020203" pitchFamily="34" charset="0"/>
                        </a:rPr>
                        <a:t>митигационные</a:t>
                      </a:r>
                      <a:r>
                        <a:rPr lang="ru-RU" sz="1500" dirty="0">
                          <a:solidFill>
                            <a:srgbClr val="008A3E"/>
                          </a:solidFill>
                          <a:effectLst/>
                          <a:latin typeface="Bahnschrift Condensed" panose="020B0502040204020203" pitchFamily="34" charset="0"/>
                        </a:rPr>
                        <a:t> действия несут двойную выгоду и вносят также вклад в достижение Целей Устойчивого Развития (ЦУР).</a:t>
                      </a:r>
                      <a:endParaRPr lang="en-US" sz="1500" dirty="0">
                        <a:solidFill>
                          <a:srgbClr val="008A3E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Bahnschrift Condensed" panose="020B0502040204020203" pitchFamily="34" charset="0"/>
                        </a:rPr>
                        <a:t>Кыргызская Республика придерживается глобального обязательства «</a:t>
                      </a:r>
                      <a:r>
                        <a:rPr lang="ru-RU" sz="1500" dirty="0">
                          <a:solidFill>
                            <a:srgbClr val="0069AD"/>
                          </a:solidFill>
                          <a:effectLst/>
                          <a:latin typeface="Bahnschrift Condensed" panose="020B0502040204020203" pitchFamily="34" charset="0"/>
                        </a:rPr>
                        <a:t>не оставить никого позади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Bahnschrift Condensed" panose="020B0502040204020203" pitchFamily="34" charset="0"/>
                        </a:rPr>
                        <a:t>», с особым акцентом и приоритетным вниманием к наиболее уязвимым группам населения.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Bahnschrift Condensed" panose="020B0502040204020203" pitchFamily="34" charset="0"/>
                        </a:rPr>
                        <a:t>Реализация действий по реагированию на изменение климата, представленных в ОНУВ2 будет способствовать достижению целей устойчивого развития Кыргызстана. Действия по адаптации к изменению климата в обновленной ОНУВ вносят наибольший вклад в достижение Цели 13: «</a:t>
                      </a:r>
                      <a:r>
                        <a:rPr lang="ru-RU" sz="1400" dirty="0">
                          <a:solidFill>
                            <a:srgbClr val="407F48"/>
                          </a:solidFill>
                          <a:effectLst/>
                          <a:latin typeface="Bahnschrift Condensed" panose="020B0502040204020203" pitchFamily="34" charset="0"/>
                        </a:rPr>
                        <a:t>Своевременно и эффективно реагировать на изменение климата и стихийные бедствия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Bahnschrift Condensed" panose="020B0502040204020203" pitchFamily="34" charset="0"/>
                        </a:rPr>
                        <a:t>» и Цели 11: «</a:t>
                      </a:r>
                      <a:r>
                        <a:rPr lang="ru-RU" sz="1400" dirty="0">
                          <a:solidFill>
                            <a:srgbClr val="F89D2A"/>
                          </a:solidFill>
                          <a:effectLst/>
                          <a:latin typeface="Bahnschrift Condensed" panose="020B0502040204020203" pitchFamily="34" charset="0"/>
                        </a:rPr>
                        <a:t>Сделать города и населенные пункты устойчивыми и жизнеспособными, обеспечить безопасную среду проживания и работы, разумно распределять жителей и работников по регионам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Bahnschrift Condensed" panose="020B0502040204020203" pitchFamily="34" charset="0"/>
                        </a:rPr>
                        <a:t>». Действия по смягчению изменения климата в обновленном ОНУВ имеют наибольший вклад в достижение Цели 12: «</a:t>
                      </a:r>
                      <a:r>
                        <a:rPr lang="ru-RU" sz="1400" dirty="0">
                          <a:solidFill>
                            <a:srgbClr val="BF8D2C"/>
                          </a:solidFill>
                          <a:effectLst/>
                          <a:latin typeface="Bahnschrift Condensed" panose="020B0502040204020203" pitchFamily="34" charset="0"/>
                        </a:rPr>
                        <a:t>Обеспечить устойчивые модели производства и потребления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Bahnschrift Condensed" panose="020B0502040204020203" pitchFamily="34" charset="0"/>
                        </a:rPr>
                        <a:t>».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</a:txBody>
                  <a:tcPr marL="36890" marR="3689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778523" y="315943"/>
            <a:ext cx="2715808" cy="4521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ru-RU" sz="2400" b="1" dirty="0">
                <a:solidFill>
                  <a:srgbClr val="008A3E"/>
                </a:solidFill>
                <a:latin typeface="Bahnschrift Condensed" panose="020B0502040204020203" pitchFamily="34" charset="0"/>
              </a:rPr>
              <a:t>РЕАЛИЗАЦИЯ ОНУВ И ЦУР</a:t>
            </a:r>
            <a:endParaRPr lang="ru-RU" sz="2100" b="1" dirty="0">
              <a:solidFill>
                <a:srgbClr val="008A3E"/>
              </a:solidFill>
              <a:latin typeface="Bahnschrift Condensed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Устойчивое развитие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2" t="9170" r="7629" b="8832"/>
          <a:stretch/>
        </p:blipFill>
        <p:spPr bwMode="auto">
          <a:xfrm>
            <a:off x="468086" y="808188"/>
            <a:ext cx="2046515" cy="2002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916" y="2848618"/>
            <a:ext cx="1093645" cy="10485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7560" y="2848618"/>
            <a:ext cx="1031634" cy="100908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557" y="3909149"/>
            <a:ext cx="1059821" cy="1054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357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600157" y="301914"/>
            <a:ext cx="2048959" cy="5870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lnSpc>
                <a:spcPct val="107000"/>
              </a:lnSpc>
              <a:buClrTx/>
              <a:defRPr/>
            </a:pPr>
            <a:r>
              <a:rPr lang="ru-RU" sz="3300" b="1" kern="1200" dirty="0">
                <a:solidFill>
                  <a:srgbClr val="4472C4">
                    <a:lumMod val="50000"/>
                  </a:srgbClr>
                </a:solidFill>
                <a:latin typeface="Bahnschrift Condensed" panose="020B0502040204020203" pitchFamily="34" charset="0"/>
                <a:ea typeface="+mn-ea"/>
                <a:cs typeface="+mn-cs"/>
              </a:rPr>
              <a:t>ЗАКЛЮЧЕНИЕ</a:t>
            </a:r>
            <a:endParaRPr lang="ru-RU" sz="3000" b="1" kern="1200" dirty="0">
              <a:solidFill>
                <a:srgbClr val="4472C4">
                  <a:lumMod val="50000"/>
                </a:srgbClr>
              </a:solidFill>
              <a:latin typeface="Bahnschrift Condensed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04"/>
          <a:stretch/>
        </p:blipFill>
        <p:spPr>
          <a:xfrm>
            <a:off x="-190500" y="0"/>
            <a:ext cx="4762500" cy="51435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155948" y="971550"/>
            <a:ext cx="4816602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spcBef>
                <a:spcPts val="900"/>
              </a:spcBef>
              <a:buClrTx/>
              <a:defRPr/>
            </a:pPr>
            <a:r>
              <a:rPr lang="ru-RU" sz="2100" b="1" kern="1200" dirty="0">
                <a:solidFill>
                  <a:srgbClr val="008A3E"/>
                </a:solidFill>
                <a:latin typeface="Bahnschrift Condensed" panose="020B0502040204020203" pitchFamily="34" charset="0"/>
                <a:ea typeface="+mn-ea"/>
                <a:cs typeface="+mn-cs"/>
              </a:rPr>
              <a:t>Ключевой задачей на предстоящий период является формирование понимания общества серьезности климатических угроз, которые стоят перед страной. </a:t>
            </a:r>
          </a:p>
          <a:p>
            <a:pPr algn="ctr" defTabSz="685800">
              <a:spcBef>
                <a:spcPts val="900"/>
              </a:spcBef>
              <a:buClrTx/>
              <a:defRPr/>
            </a:pPr>
            <a:r>
              <a:rPr lang="ru-RU" sz="2100" b="1" kern="1200" dirty="0">
                <a:solidFill>
                  <a:srgbClr val="ED7D31">
                    <a:lumMod val="75000"/>
                  </a:srgbClr>
                </a:solidFill>
                <a:latin typeface="Bahnschrift Condensed" panose="020B0502040204020203" pitchFamily="34" charset="0"/>
                <a:ea typeface="+mn-ea"/>
                <a:cs typeface="+mn-cs"/>
              </a:rPr>
              <a:t>Существенной особенностью климатической политики является ее </a:t>
            </a:r>
            <a:r>
              <a:rPr lang="ru-RU" sz="2100" b="1" kern="1200" dirty="0" err="1">
                <a:solidFill>
                  <a:srgbClr val="ED7D31">
                    <a:lumMod val="75000"/>
                  </a:srgbClr>
                </a:solidFill>
                <a:latin typeface="Bahnschrift Condensed" panose="020B0502040204020203" pitchFamily="34" charset="0"/>
                <a:ea typeface="+mn-ea"/>
                <a:cs typeface="+mn-cs"/>
              </a:rPr>
              <a:t>межсекторальный</a:t>
            </a:r>
            <a:r>
              <a:rPr lang="ru-RU" sz="2100" b="1" kern="1200" dirty="0">
                <a:solidFill>
                  <a:srgbClr val="ED7D31">
                    <a:lumMod val="75000"/>
                  </a:srgbClr>
                </a:solidFill>
                <a:latin typeface="Bahnschrift Condensed" panose="020B0502040204020203" pitchFamily="34" charset="0"/>
                <a:ea typeface="+mn-ea"/>
                <a:cs typeface="+mn-cs"/>
              </a:rPr>
              <a:t> характер, требующий высокого уровня координации всех заинтересованных сторон </a:t>
            </a:r>
          </a:p>
          <a:p>
            <a:pPr algn="ctr" defTabSz="685800">
              <a:spcBef>
                <a:spcPts val="900"/>
              </a:spcBef>
              <a:buClrTx/>
              <a:defRPr/>
            </a:pPr>
            <a:r>
              <a:rPr lang="ru-RU" sz="2100" b="1" kern="1200" dirty="0">
                <a:solidFill>
                  <a:srgbClr val="5B9BD5">
                    <a:lumMod val="50000"/>
                  </a:srgbClr>
                </a:solidFill>
                <a:latin typeface="Bahnschrift Condensed" panose="020B0502040204020203" pitchFamily="34" charset="0"/>
                <a:ea typeface="+mn-ea"/>
                <a:cs typeface="+mn-cs"/>
              </a:rPr>
              <a:t>Также, необходимо принятие плана мероприятий по митигации и адаптации ОНУВ и Концепции углеродной нейтральности к 2050 году</a:t>
            </a:r>
            <a:endParaRPr lang="ru-RU" sz="1800" b="1" kern="1200" dirty="0">
              <a:solidFill>
                <a:srgbClr val="5B9BD5">
                  <a:lumMod val="50000"/>
                </a:srgbClr>
              </a:solidFill>
              <a:latin typeface="Bahnschrift Condensed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0978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075" y="2436168"/>
            <a:ext cx="2521744" cy="2521744"/>
          </a:xfrm>
          <a:prstGeom prst="rect">
            <a:avLst/>
          </a:prstGeom>
        </p:spPr>
      </p:pic>
      <p:sp>
        <p:nvSpPr>
          <p:cNvPr id="11" name="Равнобедренный треугольник 10"/>
          <p:cNvSpPr/>
          <p:nvPr/>
        </p:nvSpPr>
        <p:spPr>
          <a:xfrm rot="4029381">
            <a:off x="252125" y="1614214"/>
            <a:ext cx="596830" cy="514508"/>
          </a:xfrm>
          <a:prstGeom prst="triangle">
            <a:avLst/>
          </a:prstGeom>
          <a:noFill/>
          <a:ln w="762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sp>
        <p:nvSpPr>
          <p:cNvPr id="13" name="Равнобедренный треугольник 12"/>
          <p:cNvSpPr/>
          <p:nvPr/>
        </p:nvSpPr>
        <p:spPr>
          <a:xfrm rot="4785380">
            <a:off x="8533461" y="4463183"/>
            <a:ext cx="550415" cy="474495"/>
          </a:xfrm>
          <a:prstGeom prst="triangle">
            <a:avLst/>
          </a:prstGeom>
          <a:noFill/>
          <a:ln w="762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36" y="453249"/>
            <a:ext cx="1157494" cy="115749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993106" y="307182"/>
            <a:ext cx="3743325" cy="16583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900" algn="just">
              <a:lnSpc>
                <a:spcPct val="115000"/>
              </a:lnSpc>
            </a:pPr>
            <a:r>
              <a:rPr lang="ru-RU" sz="1500" dirty="0">
                <a:solidFill>
                  <a:schemeClr val="bg2">
                    <a:lumMod val="25000"/>
                  </a:schemeClr>
                </a:solidFill>
                <a:latin typeface="Bahnschrift Condensed" panose="020B0502040204020203" pitchFamily="34" charset="0"/>
              </a:rPr>
              <a:t>Национальным уполномоченным органом КР в </a:t>
            </a:r>
            <a:r>
              <a:rPr lang="ru-RU" sz="1500" b="1" dirty="0">
                <a:solidFill>
                  <a:srgbClr val="15A14A"/>
                </a:solidFill>
                <a:latin typeface="Bahnschrift Condensed" panose="020B0502040204020203" pitchFamily="34" charset="0"/>
              </a:rPr>
              <a:t>Зеленом климатическом фонде (ЗКФ)</a:t>
            </a:r>
            <a:r>
              <a:rPr lang="ru-RU" sz="1500" b="1" dirty="0">
                <a:solidFill>
                  <a:schemeClr val="bg2">
                    <a:lumMod val="25000"/>
                  </a:schemeClr>
                </a:solidFill>
                <a:latin typeface="Bahnschrift Condensed" panose="020B0502040204020203" pitchFamily="34" charset="0"/>
              </a:rPr>
              <a:t>, </a:t>
            </a:r>
            <a:r>
              <a:rPr lang="ru-RU" sz="1500" dirty="0">
                <a:solidFill>
                  <a:schemeClr val="bg2">
                    <a:lumMod val="25000"/>
                  </a:schemeClr>
                </a:solidFill>
                <a:latin typeface="Bahnschrift Condensed" panose="020B0502040204020203" pitchFamily="34" charset="0"/>
              </a:rPr>
              <a:t>а также Национальным контактным лицом по взаимодействию с секретариатом </a:t>
            </a:r>
            <a:r>
              <a:rPr lang="ru-RU" sz="1500" b="1" dirty="0">
                <a:solidFill>
                  <a:srgbClr val="29639C"/>
                </a:solidFill>
                <a:latin typeface="Bahnschrift Condensed" panose="020B0502040204020203" pitchFamily="34" charset="0"/>
              </a:rPr>
              <a:t>РКИК ООН </a:t>
            </a:r>
            <a:r>
              <a:rPr lang="ru-RU" sz="1500" dirty="0">
                <a:solidFill>
                  <a:schemeClr val="bg2">
                    <a:lumMod val="25000"/>
                  </a:schemeClr>
                </a:solidFill>
                <a:latin typeface="Bahnschrift Condensed" panose="020B0502040204020203" pitchFamily="34" charset="0"/>
              </a:rPr>
              <a:t>определено </a:t>
            </a:r>
            <a:r>
              <a:rPr lang="ru-RU" sz="1500" b="1" dirty="0">
                <a:solidFill>
                  <a:srgbClr val="0070C0"/>
                </a:solidFill>
                <a:latin typeface="Bahnschrift Condensed" panose="020B0502040204020203" pitchFamily="34" charset="0"/>
              </a:rPr>
              <a:t>Министерство природных ресурсов, экологии и технического надзора Кыргызской Республики</a:t>
            </a:r>
            <a:endParaRPr lang="en-US" sz="1500" b="1" dirty="0">
              <a:solidFill>
                <a:srgbClr val="0070C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" t="14166" r="5000" b="23611"/>
          <a:stretch/>
        </p:blipFill>
        <p:spPr>
          <a:xfrm>
            <a:off x="5922169" y="107157"/>
            <a:ext cx="3168907" cy="222170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85137" y="3608887"/>
            <a:ext cx="5494170" cy="1196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900" algn="just">
              <a:lnSpc>
                <a:spcPct val="115000"/>
              </a:lnSpc>
            </a:pPr>
            <a:r>
              <a:rPr lang="ru-RU" sz="1600" dirty="0">
                <a:latin typeface="Bahnschrift Condensed" panose="020B0502040204020203" pitchFamily="34" charset="0"/>
              </a:rPr>
              <a:t>«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Bahnschrift Condensed" panose="020B0502040204020203" pitchFamily="34" charset="0"/>
              </a:rPr>
              <a:t>Структурные реформы создают необходимую институциональную базу для </a:t>
            </a:r>
            <a:r>
              <a:rPr lang="ru-RU" sz="1600" dirty="0">
                <a:solidFill>
                  <a:srgbClr val="1A4F83"/>
                </a:solidFill>
                <a:latin typeface="Bahnschrift Condensed" panose="020B0502040204020203" pitchFamily="34" charset="0"/>
              </a:rPr>
              <a:t>эффективного формирования и реализации единой централизованной государственной экологической, климатической, природоохранной политики и мер в Кыргызской Республике»</a:t>
            </a:r>
            <a:endParaRPr lang="en-US" sz="1600" dirty="0">
              <a:solidFill>
                <a:srgbClr val="1A4F83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993106" y="2106800"/>
            <a:ext cx="3886200" cy="1127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900" algn="just">
              <a:lnSpc>
                <a:spcPct val="115000"/>
              </a:lnSpc>
            </a:pPr>
            <a:r>
              <a:rPr lang="ru-RU" sz="1500" dirty="0">
                <a:solidFill>
                  <a:srgbClr val="F27E04"/>
                </a:solidFill>
                <a:latin typeface="Bahnschrift Condensed" panose="020B0502040204020203" pitchFamily="34" charset="0"/>
              </a:rPr>
              <a:t>Центр по климатическому финансированию выполняет функции </a:t>
            </a:r>
            <a:r>
              <a:rPr lang="ru-RU" sz="1500" b="1" dirty="0">
                <a:solidFill>
                  <a:srgbClr val="0069AD"/>
                </a:solidFill>
                <a:latin typeface="Bahnschrift Condensed" panose="020B0502040204020203" pitchFamily="34" charset="0"/>
              </a:rPr>
              <a:t>Контактного лица </a:t>
            </a:r>
            <a:r>
              <a:rPr lang="ru-RU" sz="1500" dirty="0">
                <a:solidFill>
                  <a:srgbClr val="F27E04"/>
                </a:solidFill>
                <a:latin typeface="Bahnschrift Condensed" panose="020B0502040204020203" pitchFamily="34" charset="0"/>
              </a:rPr>
              <a:t>по взаимодействию с </a:t>
            </a:r>
            <a:r>
              <a:rPr lang="ru-RU" sz="1500" b="1" dirty="0">
                <a:solidFill>
                  <a:srgbClr val="15A14A"/>
                </a:solidFill>
                <a:latin typeface="Bahnschrift Condensed" panose="020B0502040204020203" pitchFamily="34" charset="0"/>
              </a:rPr>
              <a:t>ЗКФ</a:t>
            </a:r>
            <a:r>
              <a:rPr lang="ru-RU" sz="1500" dirty="0">
                <a:solidFill>
                  <a:srgbClr val="F27E04"/>
                </a:solidFill>
                <a:latin typeface="Bahnschrift Condensed" panose="020B0502040204020203" pitchFamily="34" charset="0"/>
              </a:rPr>
              <a:t> и дополнительного Национального контактного лица по взаимодействию с секретариатом </a:t>
            </a:r>
            <a:r>
              <a:rPr lang="ru-RU" sz="1500" b="1" dirty="0">
                <a:solidFill>
                  <a:srgbClr val="29639C"/>
                </a:solidFill>
                <a:latin typeface="Bahnschrift Condensed" panose="020B0502040204020203" pitchFamily="34" charset="0"/>
              </a:rPr>
              <a:t>РКИК ООН</a:t>
            </a:r>
            <a:r>
              <a:rPr lang="ru-RU" sz="1500" b="1" dirty="0">
                <a:solidFill>
                  <a:srgbClr val="F27E04"/>
                </a:solidFill>
                <a:latin typeface="Bahnschrift Condensed" panose="020B0502040204020203" pitchFamily="34" charset="0"/>
              </a:rPr>
              <a:t>.</a:t>
            </a:r>
            <a:endParaRPr lang="en-US" sz="1500" b="1" dirty="0">
              <a:solidFill>
                <a:srgbClr val="F27E04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969"/>
          <a:stretch/>
        </p:blipFill>
        <p:spPr>
          <a:xfrm>
            <a:off x="606622" y="2246347"/>
            <a:ext cx="1144193" cy="1123643"/>
          </a:xfrm>
          <a:prstGeom prst="rect">
            <a:avLst/>
          </a:prstGeom>
        </p:spPr>
      </p:pic>
      <p:sp>
        <p:nvSpPr>
          <p:cNvPr id="14" name="Равнобедренный треугольник 13"/>
          <p:cNvSpPr/>
          <p:nvPr/>
        </p:nvSpPr>
        <p:spPr>
          <a:xfrm rot="1342120">
            <a:off x="8189701" y="208354"/>
            <a:ext cx="673117" cy="580273"/>
          </a:xfrm>
          <a:prstGeom prst="triangle">
            <a:avLst/>
          </a:prstGeom>
          <a:noFill/>
          <a:ln w="762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</p:spTree>
    <p:extLst>
      <p:ext uri="{BB962C8B-B14F-4D97-AF65-F5344CB8AC3E}">
        <p14:creationId xmlns:p14="http://schemas.microsoft.com/office/powerpoint/2010/main" val="20016503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avatars.mds.yandex.net/get-zen_doc/1592433/pub_5dcbe3eb525c952780f9840e_5dcbe3ed469b8d2c58ff2de2/scale_120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00" b="16269"/>
          <a:stretch/>
        </p:blipFill>
        <p:spPr bwMode="auto">
          <a:xfrm>
            <a:off x="1" y="0"/>
            <a:ext cx="6760028" cy="5148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10"/>
          <p:cNvSpPr/>
          <p:nvPr/>
        </p:nvSpPr>
        <p:spPr>
          <a:xfrm>
            <a:off x="3867043" y="0"/>
            <a:ext cx="4790726" cy="5143500"/>
          </a:xfrm>
          <a:custGeom>
            <a:avLst/>
            <a:gdLst>
              <a:gd name="connsiteX0" fmla="*/ 0 w 5916579"/>
              <a:gd name="connsiteY0" fmla="*/ 0 h 6858000"/>
              <a:gd name="connsiteX1" fmla="*/ 5916579 w 5916579"/>
              <a:gd name="connsiteY1" fmla="*/ 0 h 6858000"/>
              <a:gd name="connsiteX2" fmla="*/ 5916579 w 5916579"/>
              <a:gd name="connsiteY2" fmla="*/ 6858000 h 6858000"/>
              <a:gd name="connsiteX3" fmla="*/ 0 w 5916579"/>
              <a:gd name="connsiteY3" fmla="*/ 6858000 h 6858000"/>
              <a:gd name="connsiteX4" fmla="*/ 0 w 5916579"/>
              <a:gd name="connsiteY4" fmla="*/ 0 h 6858000"/>
              <a:gd name="connsiteX0" fmla="*/ 803563 w 5916579"/>
              <a:gd name="connsiteY0" fmla="*/ 0 h 6858000"/>
              <a:gd name="connsiteX1" fmla="*/ 5916579 w 5916579"/>
              <a:gd name="connsiteY1" fmla="*/ 0 h 6858000"/>
              <a:gd name="connsiteX2" fmla="*/ 5916579 w 5916579"/>
              <a:gd name="connsiteY2" fmla="*/ 6858000 h 6858000"/>
              <a:gd name="connsiteX3" fmla="*/ 0 w 5916579"/>
              <a:gd name="connsiteY3" fmla="*/ 6858000 h 6858000"/>
              <a:gd name="connsiteX4" fmla="*/ 803563 w 5916579"/>
              <a:gd name="connsiteY4" fmla="*/ 0 h 6858000"/>
              <a:gd name="connsiteX0" fmla="*/ 1293091 w 6406107"/>
              <a:gd name="connsiteY0" fmla="*/ 0 h 6858000"/>
              <a:gd name="connsiteX1" fmla="*/ 6406107 w 6406107"/>
              <a:gd name="connsiteY1" fmla="*/ 0 h 6858000"/>
              <a:gd name="connsiteX2" fmla="*/ 6406107 w 6406107"/>
              <a:gd name="connsiteY2" fmla="*/ 6858000 h 6858000"/>
              <a:gd name="connsiteX3" fmla="*/ 0 w 6406107"/>
              <a:gd name="connsiteY3" fmla="*/ 6848764 h 6858000"/>
              <a:gd name="connsiteX4" fmla="*/ 1293091 w 6406107"/>
              <a:gd name="connsiteY4" fmla="*/ 0 h 6858000"/>
              <a:gd name="connsiteX0" fmla="*/ 1302328 w 6415344"/>
              <a:gd name="connsiteY0" fmla="*/ 0 h 6858000"/>
              <a:gd name="connsiteX1" fmla="*/ 6415344 w 6415344"/>
              <a:gd name="connsiteY1" fmla="*/ 0 h 6858000"/>
              <a:gd name="connsiteX2" fmla="*/ 6415344 w 6415344"/>
              <a:gd name="connsiteY2" fmla="*/ 6858000 h 6858000"/>
              <a:gd name="connsiteX3" fmla="*/ 0 w 6415344"/>
              <a:gd name="connsiteY3" fmla="*/ 6848764 h 6858000"/>
              <a:gd name="connsiteX4" fmla="*/ 1302328 w 6415344"/>
              <a:gd name="connsiteY4" fmla="*/ 0 h 6858000"/>
              <a:gd name="connsiteX0" fmla="*/ 1293092 w 6406108"/>
              <a:gd name="connsiteY0" fmla="*/ 0 h 6876473"/>
              <a:gd name="connsiteX1" fmla="*/ 6406108 w 6406108"/>
              <a:gd name="connsiteY1" fmla="*/ 0 h 6876473"/>
              <a:gd name="connsiteX2" fmla="*/ 6406108 w 6406108"/>
              <a:gd name="connsiteY2" fmla="*/ 6858000 h 6876473"/>
              <a:gd name="connsiteX3" fmla="*/ 0 w 6406108"/>
              <a:gd name="connsiteY3" fmla="*/ 6876473 h 6876473"/>
              <a:gd name="connsiteX4" fmla="*/ 1293092 w 6406108"/>
              <a:gd name="connsiteY4" fmla="*/ 0 h 6876473"/>
              <a:gd name="connsiteX0" fmla="*/ 1293092 w 6406108"/>
              <a:gd name="connsiteY0" fmla="*/ 0 h 6858000"/>
              <a:gd name="connsiteX1" fmla="*/ 6406108 w 6406108"/>
              <a:gd name="connsiteY1" fmla="*/ 0 h 6858000"/>
              <a:gd name="connsiteX2" fmla="*/ 6406108 w 6406108"/>
              <a:gd name="connsiteY2" fmla="*/ 6858000 h 6858000"/>
              <a:gd name="connsiteX3" fmla="*/ 0 w 6406108"/>
              <a:gd name="connsiteY3" fmla="*/ 6839528 h 6858000"/>
              <a:gd name="connsiteX4" fmla="*/ 1293092 w 6406108"/>
              <a:gd name="connsiteY4" fmla="*/ 0 h 6858000"/>
              <a:gd name="connsiteX0" fmla="*/ 1274619 w 6387635"/>
              <a:gd name="connsiteY0" fmla="*/ 0 h 6858000"/>
              <a:gd name="connsiteX1" fmla="*/ 6387635 w 6387635"/>
              <a:gd name="connsiteY1" fmla="*/ 0 h 6858000"/>
              <a:gd name="connsiteX2" fmla="*/ 6387635 w 6387635"/>
              <a:gd name="connsiteY2" fmla="*/ 6858000 h 6858000"/>
              <a:gd name="connsiteX3" fmla="*/ 0 w 6387635"/>
              <a:gd name="connsiteY3" fmla="*/ 6858000 h 6858000"/>
              <a:gd name="connsiteX4" fmla="*/ 1274619 w 638763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87635" h="6858000">
                <a:moveTo>
                  <a:pt x="1274619" y="0"/>
                </a:moveTo>
                <a:lnTo>
                  <a:pt x="6387635" y="0"/>
                </a:lnTo>
                <a:lnTo>
                  <a:pt x="6387635" y="6858000"/>
                </a:lnTo>
                <a:lnTo>
                  <a:pt x="0" y="6858000"/>
                </a:lnTo>
                <a:lnTo>
                  <a:pt x="1274619" y="0"/>
                </a:lnTo>
                <a:close/>
              </a:path>
            </a:pathLst>
          </a:custGeom>
          <a:solidFill>
            <a:srgbClr val="0050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ru-RU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Прямоугольник 10"/>
          <p:cNvSpPr/>
          <p:nvPr/>
        </p:nvSpPr>
        <p:spPr>
          <a:xfrm>
            <a:off x="4048865" y="-7144"/>
            <a:ext cx="3871002" cy="4156050"/>
          </a:xfrm>
          <a:custGeom>
            <a:avLst/>
            <a:gdLst>
              <a:gd name="connsiteX0" fmla="*/ 0 w 5916579"/>
              <a:gd name="connsiteY0" fmla="*/ 0 h 6858000"/>
              <a:gd name="connsiteX1" fmla="*/ 5916579 w 5916579"/>
              <a:gd name="connsiteY1" fmla="*/ 0 h 6858000"/>
              <a:gd name="connsiteX2" fmla="*/ 5916579 w 5916579"/>
              <a:gd name="connsiteY2" fmla="*/ 6858000 h 6858000"/>
              <a:gd name="connsiteX3" fmla="*/ 0 w 5916579"/>
              <a:gd name="connsiteY3" fmla="*/ 6858000 h 6858000"/>
              <a:gd name="connsiteX4" fmla="*/ 0 w 5916579"/>
              <a:gd name="connsiteY4" fmla="*/ 0 h 6858000"/>
              <a:gd name="connsiteX0" fmla="*/ 803563 w 5916579"/>
              <a:gd name="connsiteY0" fmla="*/ 0 h 6858000"/>
              <a:gd name="connsiteX1" fmla="*/ 5916579 w 5916579"/>
              <a:gd name="connsiteY1" fmla="*/ 0 h 6858000"/>
              <a:gd name="connsiteX2" fmla="*/ 5916579 w 5916579"/>
              <a:gd name="connsiteY2" fmla="*/ 6858000 h 6858000"/>
              <a:gd name="connsiteX3" fmla="*/ 0 w 5916579"/>
              <a:gd name="connsiteY3" fmla="*/ 6858000 h 6858000"/>
              <a:gd name="connsiteX4" fmla="*/ 803563 w 5916579"/>
              <a:gd name="connsiteY4" fmla="*/ 0 h 6858000"/>
              <a:gd name="connsiteX0" fmla="*/ 1293091 w 6406107"/>
              <a:gd name="connsiteY0" fmla="*/ 0 h 6858000"/>
              <a:gd name="connsiteX1" fmla="*/ 6406107 w 6406107"/>
              <a:gd name="connsiteY1" fmla="*/ 0 h 6858000"/>
              <a:gd name="connsiteX2" fmla="*/ 6406107 w 6406107"/>
              <a:gd name="connsiteY2" fmla="*/ 6858000 h 6858000"/>
              <a:gd name="connsiteX3" fmla="*/ 0 w 6406107"/>
              <a:gd name="connsiteY3" fmla="*/ 6848764 h 6858000"/>
              <a:gd name="connsiteX4" fmla="*/ 1293091 w 6406107"/>
              <a:gd name="connsiteY4" fmla="*/ 0 h 6858000"/>
              <a:gd name="connsiteX0" fmla="*/ 1302328 w 6415344"/>
              <a:gd name="connsiteY0" fmla="*/ 0 h 6858000"/>
              <a:gd name="connsiteX1" fmla="*/ 6415344 w 6415344"/>
              <a:gd name="connsiteY1" fmla="*/ 0 h 6858000"/>
              <a:gd name="connsiteX2" fmla="*/ 6415344 w 6415344"/>
              <a:gd name="connsiteY2" fmla="*/ 6858000 h 6858000"/>
              <a:gd name="connsiteX3" fmla="*/ 0 w 6415344"/>
              <a:gd name="connsiteY3" fmla="*/ 6848764 h 6858000"/>
              <a:gd name="connsiteX4" fmla="*/ 1302328 w 6415344"/>
              <a:gd name="connsiteY4" fmla="*/ 0 h 6858000"/>
              <a:gd name="connsiteX0" fmla="*/ 1293092 w 6406108"/>
              <a:gd name="connsiteY0" fmla="*/ 0 h 6876473"/>
              <a:gd name="connsiteX1" fmla="*/ 6406108 w 6406108"/>
              <a:gd name="connsiteY1" fmla="*/ 0 h 6876473"/>
              <a:gd name="connsiteX2" fmla="*/ 6406108 w 6406108"/>
              <a:gd name="connsiteY2" fmla="*/ 6858000 h 6876473"/>
              <a:gd name="connsiteX3" fmla="*/ 0 w 6406108"/>
              <a:gd name="connsiteY3" fmla="*/ 6876473 h 6876473"/>
              <a:gd name="connsiteX4" fmla="*/ 1293092 w 6406108"/>
              <a:gd name="connsiteY4" fmla="*/ 0 h 6876473"/>
              <a:gd name="connsiteX0" fmla="*/ 1293092 w 6406108"/>
              <a:gd name="connsiteY0" fmla="*/ 0 h 6858000"/>
              <a:gd name="connsiteX1" fmla="*/ 6406108 w 6406108"/>
              <a:gd name="connsiteY1" fmla="*/ 0 h 6858000"/>
              <a:gd name="connsiteX2" fmla="*/ 6406108 w 6406108"/>
              <a:gd name="connsiteY2" fmla="*/ 6858000 h 6858000"/>
              <a:gd name="connsiteX3" fmla="*/ 0 w 6406108"/>
              <a:gd name="connsiteY3" fmla="*/ 6839528 h 6858000"/>
              <a:gd name="connsiteX4" fmla="*/ 1293092 w 6406108"/>
              <a:gd name="connsiteY4" fmla="*/ 0 h 6858000"/>
              <a:gd name="connsiteX0" fmla="*/ 1274619 w 6387635"/>
              <a:gd name="connsiteY0" fmla="*/ 0 h 6858000"/>
              <a:gd name="connsiteX1" fmla="*/ 6387635 w 6387635"/>
              <a:gd name="connsiteY1" fmla="*/ 0 h 6858000"/>
              <a:gd name="connsiteX2" fmla="*/ 6387635 w 6387635"/>
              <a:gd name="connsiteY2" fmla="*/ 6858000 h 6858000"/>
              <a:gd name="connsiteX3" fmla="*/ 0 w 6387635"/>
              <a:gd name="connsiteY3" fmla="*/ 6858000 h 6858000"/>
              <a:gd name="connsiteX4" fmla="*/ 1274619 w 638763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87635" h="6858000">
                <a:moveTo>
                  <a:pt x="1274619" y="0"/>
                </a:moveTo>
                <a:lnTo>
                  <a:pt x="6387635" y="0"/>
                </a:lnTo>
                <a:lnTo>
                  <a:pt x="6387635" y="6858000"/>
                </a:lnTo>
                <a:lnTo>
                  <a:pt x="0" y="6858000"/>
                </a:lnTo>
                <a:lnTo>
                  <a:pt x="1274619" y="0"/>
                </a:lnTo>
                <a:close/>
              </a:path>
            </a:pathLst>
          </a:custGeom>
          <a:solidFill>
            <a:srgbClr val="007B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ru-RU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Прямоугольник 10"/>
          <p:cNvSpPr/>
          <p:nvPr/>
        </p:nvSpPr>
        <p:spPr>
          <a:xfrm>
            <a:off x="4225920" y="1"/>
            <a:ext cx="2962725" cy="3180890"/>
          </a:xfrm>
          <a:custGeom>
            <a:avLst/>
            <a:gdLst>
              <a:gd name="connsiteX0" fmla="*/ 0 w 5916579"/>
              <a:gd name="connsiteY0" fmla="*/ 0 h 6858000"/>
              <a:gd name="connsiteX1" fmla="*/ 5916579 w 5916579"/>
              <a:gd name="connsiteY1" fmla="*/ 0 h 6858000"/>
              <a:gd name="connsiteX2" fmla="*/ 5916579 w 5916579"/>
              <a:gd name="connsiteY2" fmla="*/ 6858000 h 6858000"/>
              <a:gd name="connsiteX3" fmla="*/ 0 w 5916579"/>
              <a:gd name="connsiteY3" fmla="*/ 6858000 h 6858000"/>
              <a:gd name="connsiteX4" fmla="*/ 0 w 5916579"/>
              <a:gd name="connsiteY4" fmla="*/ 0 h 6858000"/>
              <a:gd name="connsiteX0" fmla="*/ 803563 w 5916579"/>
              <a:gd name="connsiteY0" fmla="*/ 0 h 6858000"/>
              <a:gd name="connsiteX1" fmla="*/ 5916579 w 5916579"/>
              <a:gd name="connsiteY1" fmla="*/ 0 h 6858000"/>
              <a:gd name="connsiteX2" fmla="*/ 5916579 w 5916579"/>
              <a:gd name="connsiteY2" fmla="*/ 6858000 h 6858000"/>
              <a:gd name="connsiteX3" fmla="*/ 0 w 5916579"/>
              <a:gd name="connsiteY3" fmla="*/ 6858000 h 6858000"/>
              <a:gd name="connsiteX4" fmla="*/ 803563 w 5916579"/>
              <a:gd name="connsiteY4" fmla="*/ 0 h 6858000"/>
              <a:gd name="connsiteX0" fmla="*/ 1293091 w 6406107"/>
              <a:gd name="connsiteY0" fmla="*/ 0 h 6858000"/>
              <a:gd name="connsiteX1" fmla="*/ 6406107 w 6406107"/>
              <a:gd name="connsiteY1" fmla="*/ 0 h 6858000"/>
              <a:gd name="connsiteX2" fmla="*/ 6406107 w 6406107"/>
              <a:gd name="connsiteY2" fmla="*/ 6858000 h 6858000"/>
              <a:gd name="connsiteX3" fmla="*/ 0 w 6406107"/>
              <a:gd name="connsiteY3" fmla="*/ 6848764 h 6858000"/>
              <a:gd name="connsiteX4" fmla="*/ 1293091 w 6406107"/>
              <a:gd name="connsiteY4" fmla="*/ 0 h 6858000"/>
              <a:gd name="connsiteX0" fmla="*/ 1302328 w 6415344"/>
              <a:gd name="connsiteY0" fmla="*/ 0 h 6858000"/>
              <a:gd name="connsiteX1" fmla="*/ 6415344 w 6415344"/>
              <a:gd name="connsiteY1" fmla="*/ 0 h 6858000"/>
              <a:gd name="connsiteX2" fmla="*/ 6415344 w 6415344"/>
              <a:gd name="connsiteY2" fmla="*/ 6858000 h 6858000"/>
              <a:gd name="connsiteX3" fmla="*/ 0 w 6415344"/>
              <a:gd name="connsiteY3" fmla="*/ 6848764 h 6858000"/>
              <a:gd name="connsiteX4" fmla="*/ 1302328 w 6415344"/>
              <a:gd name="connsiteY4" fmla="*/ 0 h 6858000"/>
              <a:gd name="connsiteX0" fmla="*/ 1293092 w 6406108"/>
              <a:gd name="connsiteY0" fmla="*/ 0 h 6876473"/>
              <a:gd name="connsiteX1" fmla="*/ 6406108 w 6406108"/>
              <a:gd name="connsiteY1" fmla="*/ 0 h 6876473"/>
              <a:gd name="connsiteX2" fmla="*/ 6406108 w 6406108"/>
              <a:gd name="connsiteY2" fmla="*/ 6858000 h 6876473"/>
              <a:gd name="connsiteX3" fmla="*/ 0 w 6406108"/>
              <a:gd name="connsiteY3" fmla="*/ 6876473 h 6876473"/>
              <a:gd name="connsiteX4" fmla="*/ 1293092 w 6406108"/>
              <a:gd name="connsiteY4" fmla="*/ 0 h 6876473"/>
              <a:gd name="connsiteX0" fmla="*/ 1293092 w 6406108"/>
              <a:gd name="connsiteY0" fmla="*/ 0 h 6858000"/>
              <a:gd name="connsiteX1" fmla="*/ 6406108 w 6406108"/>
              <a:gd name="connsiteY1" fmla="*/ 0 h 6858000"/>
              <a:gd name="connsiteX2" fmla="*/ 6406108 w 6406108"/>
              <a:gd name="connsiteY2" fmla="*/ 6858000 h 6858000"/>
              <a:gd name="connsiteX3" fmla="*/ 0 w 6406108"/>
              <a:gd name="connsiteY3" fmla="*/ 6839528 h 6858000"/>
              <a:gd name="connsiteX4" fmla="*/ 1293092 w 6406108"/>
              <a:gd name="connsiteY4" fmla="*/ 0 h 6858000"/>
              <a:gd name="connsiteX0" fmla="*/ 1274619 w 6387635"/>
              <a:gd name="connsiteY0" fmla="*/ 0 h 6858000"/>
              <a:gd name="connsiteX1" fmla="*/ 6387635 w 6387635"/>
              <a:gd name="connsiteY1" fmla="*/ 0 h 6858000"/>
              <a:gd name="connsiteX2" fmla="*/ 6387635 w 6387635"/>
              <a:gd name="connsiteY2" fmla="*/ 6858000 h 6858000"/>
              <a:gd name="connsiteX3" fmla="*/ 0 w 6387635"/>
              <a:gd name="connsiteY3" fmla="*/ 6858000 h 6858000"/>
              <a:gd name="connsiteX4" fmla="*/ 1274619 w 638763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87635" h="6858000">
                <a:moveTo>
                  <a:pt x="1274619" y="0"/>
                </a:moveTo>
                <a:lnTo>
                  <a:pt x="6387635" y="0"/>
                </a:lnTo>
                <a:lnTo>
                  <a:pt x="6387635" y="6858000"/>
                </a:lnTo>
                <a:lnTo>
                  <a:pt x="0" y="6858000"/>
                </a:lnTo>
                <a:lnTo>
                  <a:pt x="1274619" y="0"/>
                </a:lnTo>
                <a:close/>
              </a:path>
            </a:pathLst>
          </a:custGeom>
          <a:solidFill>
            <a:srgbClr val="009A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ru-RU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Прямоугольник 10"/>
          <p:cNvSpPr/>
          <p:nvPr/>
        </p:nvSpPr>
        <p:spPr>
          <a:xfrm>
            <a:off x="4450927" y="-5442"/>
            <a:ext cx="1811480" cy="1944872"/>
          </a:xfrm>
          <a:custGeom>
            <a:avLst/>
            <a:gdLst>
              <a:gd name="connsiteX0" fmla="*/ 0 w 5916579"/>
              <a:gd name="connsiteY0" fmla="*/ 0 h 6858000"/>
              <a:gd name="connsiteX1" fmla="*/ 5916579 w 5916579"/>
              <a:gd name="connsiteY1" fmla="*/ 0 h 6858000"/>
              <a:gd name="connsiteX2" fmla="*/ 5916579 w 5916579"/>
              <a:gd name="connsiteY2" fmla="*/ 6858000 h 6858000"/>
              <a:gd name="connsiteX3" fmla="*/ 0 w 5916579"/>
              <a:gd name="connsiteY3" fmla="*/ 6858000 h 6858000"/>
              <a:gd name="connsiteX4" fmla="*/ 0 w 5916579"/>
              <a:gd name="connsiteY4" fmla="*/ 0 h 6858000"/>
              <a:gd name="connsiteX0" fmla="*/ 803563 w 5916579"/>
              <a:gd name="connsiteY0" fmla="*/ 0 h 6858000"/>
              <a:gd name="connsiteX1" fmla="*/ 5916579 w 5916579"/>
              <a:gd name="connsiteY1" fmla="*/ 0 h 6858000"/>
              <a:gd name="connsiteX2" fmla="*/ 5916579 w 5916579"/>
              <a:gd name="connsiteY2" fmla="*/ 6858000 h 6858000"/>
              <a:gd name="connsiteX3" fmla="*/ 0 w 5916579"/>
              <a:gd name="connsiteY3" fmla="*/ 6858000 h 6858000"/>
              <a:gd name="connsiteX4" fmla="*/ 803563 w 5916579"/>
              <a:gd name="connsiteY4" fmla="*/ 0 h 6858000"/>
              <a:gd name="connsiteX0" fmla="*/ 1293091 w 6406107"/>
              <a:gd name="connsiteY0" fmla="*/ 0 h 6858000"/>
              <a:gd name="connsiteX1" fmla="*/ 6406107 w 6406107"/>
              <a:gd name="connsiteY1" fmla="*/ 0 h 6858000"/>
              <a:gd name="connsiteX2" fmla="*/ 6406107 w 6406107"/>
              <a:gd name="connsiteY2" fmla="*/ 6858000 h 6858000"/>
              <a:gd name="connsiteX3" fmla="*/ 0 w 6406107"/>
              <a:gd name="connsiteY3" fmla="*/ 6848764 h 6858000"/>
              <a:gd name="connsiteX4" fmla="*/ 1293091 w 6406107"/>
              <a:gd name="connsiteY4" fmla="*/ 0 h 6858000"/>
              <a:gd name="connsiteX0" fmla="*/ 1302328 w 6415344"/>
              <a:gd name="connsiteY0" fmla="*/ 0 h 6858000"/>
              <a:gd name="connsiteX1" fmla="*/ 6415344 w 6415344"/>
              <a:gd name="connsiteY1" fmla="*/ 0 h 6858000"/>
              <a:gd name="connsiteX2" fmla="*/ 6415344 w 6415344"/>
              <a:gd name="connsiteY2" fmla="*/ 6858000 h 6858000"/>
              <a:gd name="connsiteX3" fmla="*/ 0 w 6415344"/>
              <a:gd name="connsiteY3" fmla="*/ 6848764 h 6858000"/>
              <a:gd name="connsiteX4" fmla="*/ 1302328 w 6415344"/>
              <a:gd name="connsiteY4" fmla="*/ 0 h 6858000"/>
              <a:gd name="connsiteX0" fmla="*/ 1293092 w 6406108"/>
              <a:gd name="connsiteY0" fmla="*/ 0 h 6876473"/>
              <a:gd name="connsiteX1" fmla="*/ 6406108 w 6406108"/>
              <a:gd name="connsiteY1" fmla="*/ 0 h 6876473"/>
              <a:gd name="connsiteX2" fmla="*/ 6406108 w 6406108"/>
              <a:gd name="connsiteY2" fmla="*/ 6858000 h 6876473"/>
              <a:gd name="connsiteX3" fmla="*/ 0 w 6406108"/>
              <a:gd name="connsiteY3" fmla="*/ 6876473 h 6876473"/>
              <a:gd name="connsiteX4" fmla="*/ 1293092 w 6406108"/>
              <a:gd name="connsiteY4" fmla="*/ 0 h 6876473"/>
              <a:gd name="connsiteX0" fmla="*/ 1293092 w 6406108"/>
              <a:gd name="connsiteY0" fmla="*/ 0 h 6858000"/>
              <a:gd name="connsiteX1" fmla="*/ 6406108 w 6406108"/>
              <a:gd name="connsiteY1" fmla="*/ 0 h 6858000"/>
              <a:gd name="connsiteX2" fmla="*/ 6406108 w 6406108"/>
              <a:gd name="connsiteY2" fmla="*/ 6858000 h 6858000"/>
              <a:gd name="connsiteX3" fmla="*/ 0 w 6406108"/>
              <a:gd name="connsiteY3" fmla="*/ 6839528 h 6858000"/>
              <a:gd name="connsiteX4" fmla="*/ 1293092 w 6406108"/>
              <a:gd name="connsiteY4" fmla="*/ 0 h 6858000"/>
              <a:gd name="connsiteX0" fmla="*/ 1274619 w 6387635"/>
              <a:gd name="connsiteY0" fmla="*/ 0 h 6858000"/>
              <a:gd name="connsiteX1" fmla="*/ 6387635 w 6387635"/>
              <a:gd name="connsiteY1" fmla="*/ 0 h 6858000"/>
              <a:gd name="connsiteX2" fmla="*/ 6387635 w 6387635"/>
              <a:gd name="connsiteY2" fmla="*/ 6858000 h 6858000"/>
              <a:gd name="connsiteX3" fmla="*/ 0 w 6387635"/>
              <a:gd name="connsiteY3" fmla="*/ 6858000 h 6858000"/>
              <a:gd name="connsiteX4" fmla="*/ 1274619 w 638763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87635" h="6858000">
                <a:moveTo>
                  <a:pt x="1274619" y="0"/>
                </a:moveTo>
                <a:lnTo>
                  <a:pt x="6387635" y="0"/>
                </a:lnTo>
                <a:lnTo>
                  <a:pt x="6387635" y="6858000"/>
                </a:lnTo>
                <a:lnTo>
                  <a:pt x="0" y="6858000"/>
                </a:lnTo>
                <a:lnTo>
                  <a:pt x="1274619" y="0"/>
                </a:lnTo>
                <a:close/>
              </a:path>
            </a:pathLst>
          </a:custGeom>
          <a:solidFill>
            <a:srgbClr val="6DD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ru-RU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Прямоугольник 2"/>
          <p:cNvSpPr/>
          <p:nvPr/>
        </p:nvSpPr>
        <p:spPr>
          <a:xfrm>
            <a:off x="4551328" y="-13532"/>
            <a:ext cx="4636294" cy="5170374"/>
          </a:xfrm>
          <a:custGeom>
            <a:avLst/>
            <a:gdLst>
              <a:gd name="connsiteX0" fmla="*/ 0 w 5916579"/>
              <a:gd name="connsiteY0" fmla="*/ 0 h 6858000"/>
              <a:gd name="connsiteX1" fmla="*/ 5916579 w 5916579"/>
              <a:gd name="connsiteY1" fmla="*/ 0 h 6858000"/>
              <a:gd name="connsiteX2" fmla="*/ 5916579 w 5916579"/>
              <a:gd name="connsiteY2" fmla="*/ 6858000 h 6858000"/>
              <a:gd name="connsiteX3" fmla="*/ 0 w 5916579"/>
              <a:gd name="connsiteY3" fmla="*/ 6858000 h 6858000"/>
              <a:gd name="connsiteX4" fmla="*/ 0 w 5916579"/>
              <a:gd name="connsiteY4" fmla="*/ 0 h 6858000"/>
              <a:gd name="connsiteX0" fmla="*/ 785091 w 5916579"/>
              <a:gd name="connsiteY0" fmla="*/ 9237 h 6858000"/>
              <a:gd name="connsiteX1" fmla="*/ 5916579 w 5916579"/>
              <a:gd name="connsiteY1" fmla="*/ 0 h 6858000"/>
              <a:gd name="connsiteX2" fmla="*/ 5916579 w 5916579"/>
              <a:gd name="connsiteY2" fmla="*/ 6858000 h 6858000"/>
              <a:gd name="connsiteX3" fmla="*/ 0 w 5916579"/>
              <a:gd name="connsiteY3" fmla="*/ 6858000 h 6858000"/>
              <a:gd name="connsiteX4" fmla="*/ 785091 w 5916579"/>
              <a:gd name="connsiteY4" fmla="*/ 9237 h 6858000"/>
              <a:gd name="connsiteX0" fmla="*/ 1237673 w 6369161"/>
              <a:gd name="connsiteY0" fmla="*/ 9237 h 6858000"/>
              <a:gd name="connsiteX1" fmla="*/ 6369161 w 6369161"/>
              <a:gd name="connsiteY1" fmla="*/ 0 h 6858000"/>
              <a:gd name="connsiteX2" fmla="*/ 6369161 w 6369161"/>
              <a:gd name="connsiteY2" fmla="*/ 6858000 h 6858000"/>
              <a:gd name="connsiteX3" fmla="*/ 0 w 6369161"/>
              <a:gd name="connsiteY3" fmla="*/ 6848763 h 6858000"/>
              <a:gd name="connsiteX4" fmla="*/ 1237673 w 6369161"/>
              <a:gd name="connsiteY4" fmla="*/ 9237 h 6858000"/>
              <a:gd name="connsiteX0" fmla="*/ 1237673 w 6369161"/>
              <a:gd name="connsiteY0" fmla="*/ 9237 h 6858000"/>
              <a:gd name="connsiteX1" fmla="*/ 6369161 w 6369161"/>
              <a:gd name="connsiteY1" fmla="*/ 0 h 6858000"/>
              <a:gd name="connsiteX2" fmla="*/ 6369161 w 6369161"/>
              <a:gd name="connsiteY2" fmla="*/ 6858000 h 6858000"/>
              <a:gd name="connsiteX3" fmla="*/ 0 w 6369161"/>
              <a:gd name="connsiteY3" fmla="*/ 6848763 h 6858000"/>
              <a:gd name="connsiteX4" fmla="*/ 1237673 w 6369161"/>
              <a:gd name="connsiteY4" fmla="*/ 923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69161" h="6858000">
                <a:moveTo>
                  <a:pt x="1237673" y="9237"/>
                </a:moveTo>
                <a:lnTo>
                  <a:pt x="6369161" y="0"/>
                </a:lnTo>
                <a:lnTo>
                  <a:pt x="6369161" y="6858000"/>
                </a:lnTo>
                <a:lnTo>
                  <a:pt x="0" y="6848763"/>
                </a:lnTo>
                <a:lnTo>
                  <a:pt x="1237673" y="9237"/>
                </a:lnTo>
                <a:close/>
              </a:path>
            </a:pathLst>
          </a:custGeom>
          <a:solidFill>
            <a:srgbClr val="009A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ru-RU" sz="135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5400271" y="1672281"/>
            <a:ext cx="2694874" cy="1121993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buClrTx/>
            </a:pPr>
            <a:r>
              <a:rPr lang="ru-RU" sz="17600" b="1" dirty="0">
                <a:solidFill>
                  <a:prstClr val="white"/>
                </a:solidFill>
                <a:latin typeface="Bahnschrift Condensed" panose="020B0502040204020203" pitchFamily="34" charset="0"/>
                <a:cs typeface="Segoe UI" panose="020B0502040204020203" pitchFamily="34" charset="0"/>
              </a:rPr>
              <a:t>СПАСИБО ЗА ВНИМАНИЕ !</a:t>
            </a:r>
          </a:p>
          <a:p>
            <a:pPr algn="ctr" defTabSz="685800">
              <a:buClrTx/>
            </a:pPr>
            <a:endParaRPr lang="ru-RU" sz="5400" b="1" dirty="0">
              <a:solidFill>
                <a:prstClr val="white"/>
              </a:solidFill>
              <a:latin typeface="Bahnschrift Condensed" panose="020B0502040204020203" pitchFamily="34" charset="0"/>
              <a:cs typeface="Segoe UI" panose="020B0502040204020203" pitchFamily="34" charset="0"/>
            </a:endParaRPr>
          </a:p>
          <a:p>
            <a:pPr algn="ctr" defTabSz="685800">
              <a:buClrTx/>
            </a:pPr>
            <a:endParaRPr lang="ru-RU" sz="6400" b="1" dirty="0">
              <a:solidFill>
                <a:prstClr val="white"/>
              </a:solidFill>
              <a:latin typeface="Bahnschrift Condensed" panose="020B0502040204020203" pitchFamily="34" charset="0"/>
              <a:cs typeface="Segoe UI" panose="020B0502040204020203" pitchFamily="34" charset="0"/>
            </a:endParaRPr>
          </a:p>
          <a:p>
            <a:pPr algn="ctr" defTabSz="685800">
              <a:buClrTx/>
            </a:pPr>
            <a:r>
              <a:rPr lang="ru-RU" sz="6400" b="1" dirty="0">
                <a:solidFill>
                  <a:prstClr val="white"/>
                </a:solidFill>
                <a:latin typeface="Bahnschrift Condensed" panose="020B0502040204020203" pitchFamily="34" charset="0"/>
                <a:cs typeface="Segoe UI" panose="020B0502040204020203" pitchFamily="34" charset="0"/>
              </a:rPr>
              <a:t>КОНТАКТЫ:</a:t>
            </a:r>
          </a:p>
          <a:p>
            <a:pPr algn="ctr" defTabSz="685800">
              <a:buClrTx/>
            </a:pPr>
            <a:endParaRPr lang="ru-RU" sz="6400" b="1" dirty="0">
              <a:solidFill>
                <a:prstClr val="white"/>
              </a:solidFill>
              <a:latin typeface="Bahnschrift Condensed" panose="020B0502040204020203" pitchFamily="34" charset="0"/>
              <a:cs typeface="Segoe UI" panose="020B0502040204020203" pitchFamily="34" charset="0"/>
            </a:endParaRPr>
          </a:p>
          <a:p>
            <a:pPr algn="ctr" defTabSz="685800">
              <a:buClrTx/>
            </a:pPr>
            <a:r>
              <a:rPr lang="ru-RU" sz="6400" b="1" dirty="0">
                <a:solidFill>
                  <a:prstClr val="white"/>
                </a:solidFill>
                <a:latin typeface="Bahnschrift Condensed" panose="020B0502040204020203" pitchFamily="34" charset="0"/>
                <a:cs typeface="Segoe UI" panose="020B0502040204020203" pitchFamily="34" charset="0"/>
              </a:rPr>
              <a:t>Кыргызская Республика</a:t>
            </a:r>
          </a:p>
          <a:p>
            <a:pPr algn="ctr" defTabSz="685800">
              <a:buClrTx/>
            </a:pPr>
            <a:r>
              <a:rPr lang="ru-RU" sz="6400" b="1" dirty="0">
                <a:solidFill>
                  <a:prstClr val="white"/>
                </a:solidFill>
                <a:latin typeface="Bahnschrift Condensed" panose="020B0502040204020203" pitchFamily="34" charset="0"/>
                <a:cs typeface="Segoe UI" panose="020B0502040204020203" pitchFamily="34" charset="0"/>
              </a:rPr>
              <a:t>Бишкек, бульвар Эркиндик, 2</a:t>
            </a:r>
          </a:p>
          <a:p>
            <a:pPr algn="ctr" defTabSz="685800">
              <a:buClrTx/>
            </a:pPr>
            <a:r>
              <a:rPr lang="en-US" sz="6400" b="1" dirty="0">
                <a:solidFill>
                  <a:prstClr val="white"/>
                </a:solidFill>
                <a:latin typeface="Bahnschrift Condensed" panose="020B0502040204020203" pitchFamily="34" charset="0"/>
                <a:cs typeface="Segoe UI" panose="020B0502040204020203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E-mail</a:t>
            </a:r>
            <a:r>
              <a:rPr lang="ru-RU" sz="6400" b="1" dirty="0">
                <a:solidFill>
                  <a:prstClr val="white"/>
                </a:solidFill>
                <a:latin typeface="Bahnschrift Condensed" panose="020B0502040204020203" pitchFamily="34" charset="0"/>
                <a:cs typeface="Segoe UI" panose="020B0502040204020203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 </a:t>
            </a:r>
            <a:r>
              <a:rPr lang="en-US" sz="6400" b="1" dirty="0">
                <a:solidFill>
                  <a:prstClr val="white"/>
                </a:solidFill>
                <a:latin typeface="Bahnschrift Condensed" panose="020B0502040204020203" pitchFamily="34" charset="0"/>
                <a:cs typeface="Segoe UI" panose="020B0502040204020203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info@mnr.gov.kg</a:t>
            </a:r>
            <a:endParaRPr lang="ru-RU" sz="6400" b="1" dirty="0">
              <a:solidFill>
                <a:prstClr val="white"/>
              </a:solidFill>
              <a:latin typeface="Bahnschrift Condensed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1" y="4593431"/>
            <a:ext cx="9144000" cy="555512"/>
            <a:chOff x="0" y="6341122"/>
            <a:chExt cx="12438742" cy="531354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0" y="6341122"/>
              <a:ext cx="12192000" cy="531353"/>
            </a:xfrm>
            <a:prstGeom prst="rect">
              <a:avLst/>
            </a:prstGeom>
            <a:solidFill>
              <a:srgbClr val="6DD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624002" y="6341122"/>
              <a:ext cx="6048195" cy="531353"/>
            </a:xfrm>
            <a:prstGeom prst="rect">
              <a:avLst/>
            </a:prstGeom>
            <a:solidFill>
              <a:srgbClr val="009A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2921066" y="6342450"/>
              <a:ext cx="6048195" cy="530026"/>
            </a:xfrm>
            <a:prstGeom prst="rect">
              <a:avLst/>
            </a:prstGeom>
            <a:solidFill>
              <a:srgbClr val="007B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4644569" y="6341122"/>
              <a:ext cx="7794173" cy="531353"/>
            </a:xfrm>
            <a:prstGeom prst="rect">
              <a:avLst/>
            </a:prstGeom>
            <a:solidFill>
              <a:srgbClr val="005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18" name="Равнобедренный треугольник 17"/>
          <p:cNvSpPr/>
          <p:nvPr/>
        </p:nvSpPr>
        <p:spPr>
          <a:xfrm rot="4029381">
            <a:off x="429341" y="154878"/>
            <a:ext cx="785846" cy="677453"/>
          </a:xfrm>
          <a:prstGeom prst="triangle">
            <a:avLst/>
          </a:prstGeom>
          <a:noFill/>
          <a:ln w="76200">
            <a:solidFill>
              <a:schemeClr val="bg2">
                <a:lumMod val="75000"/>
                <a:alpha val="2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ru-RU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Равнобедренный треугольник 20"/>
          <p:cNvSpPr/>
          <p:nvPr/>
        </p:nvSpPr>
        <p:spPr>
          <a:xfrm rot="2376298">
            <a:off x="473054" y="3214367"/>
            <a:ext cx="1059038" cy="912963"/>
          </a:xfrm>
          <a:prstGeom prst="triangle">
            <a:avLst/>
          </a:prstGeom>
          <a:noFill/>
          <a:ln w="76200">
            <a:solidFill>
              <a:schemeClr val="accent1">
                <a:alpha val="2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ru-RU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Равнобедренный треугольник 21"/>
          <p:cNvSpPr/>
          <p:nvPr/>
        </p:nvSpPr>
        <p:spPr>
          <a:xfrm rot="19800000">
            <a:off x="3595501" y="182171"/>
            <a:ext cx="1059038" cy="912963"/>
          </a:xfrm>
          <a:prstGeom prst="triangle">
            <a:avLst/>
          </a:prstGeom>
          <a:noFill/>
          <a:ln w="76200">
            <a:solidFill>
              <a:srgbClr val="005070">
                <a:alpha val="53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ru-RU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Равнобедренный треугольник 22"/>
          <p:cNvSpPr/>
          <p:nvPr/>
        </p:nvSpPr>
        <p:spPr>
          <a:xfrm>
            <a:off x="7545551" y="3612530"/>
            <a:ext cx="677577" cy="584119"/>
          </a:xfrm>
          <a:prstGeom prst="triangle">
            <a:avLst/>
          </a:prstGeom>
          <a:solidFill>
            <a:srgbClr val="0050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ru-RU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Равнобедренный треугольник 23"/>
          <p:cNvSpPr/>
          <p:nvPr/>
        </p:nvSpPr>
        <p:spPr>
          <a:xfrm rot="10800000">
            <a:off x="8020016" y="3692346"/>
            <a:ext cx="487722" cy="420451"/>
          </a:xfrm>
          <a:prstGeom prst="triangle">
            <a:avLst/>
          </a:prstGeom>
          <a:solidFill>
            <a:srgbClr val="0050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ru-RU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Равнобедренный треугольник 24"/>
          <p:cNvSpPr/>
          <p:nvPr/>
        </p:nvSpPr>
        <p:spPr>
          <a:xfrm>
            <a:off x="8151063" y="3722538"/>
            <a:ext cx="857261" cy="739018"/>
          </a:xfrm>
          <a:prstGeom prst="triangle">
            <a:avLst/>
          </a:prstGeom>
          <a:solidFill>
            <a:srgbClr val="0050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ru-RU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Равнобедренный треугольник 26"/>
          <p:cNvSpPr/>
          <p:nvPr/>
        </p:nvSpPr>
        <p:spPr>
          <a:xfrm>
            <a:off x="8382779" y="3448906"/>
            <a:ext cx="215153" cy="185477"/>
          </a:xfrm>
          <a:prstGeom prst="triangle">
            <a:avLst/>
          </a:prstGeom>
          <a:solidFill>
            <a:srgbClr val="0050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ru-RU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Равнобедренный треугольник 27"/>
          <p:cNvSpPr/>
          <p:nvPr/>
        </p:nvSpPr>
        <p:spPr>
          <a:xfrm rot="10800000">
            <a:off x="8151062" y="3316934"/>
            <a:ext cx="325380" cy="280500"/>
          </a:xfrm>
          <a:prstGeom prst="triangle">
            <a:avLst/>
          </a:prstGeom>
          <a:solidFill>
            <a:srgbClr val="0050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ru-RU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Равнобедренный треугольник 28"/>
          <p:cNvSpPr/>
          <p:nvPr/>
        </p:nvSpPr>
        <p:spPr>
          <a:xfrm rot="10800000">
            <a:off x="8579693" y="3417527"/>
            <a:ext cx="848399" cy="731379"/>
          </a:xfrm>
          <a:prstGeom prst="triangl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ru-RU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089842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1E0CC6-4FE7-40EE-ACA0-E0CF0EF11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230" y="-124430"/>
            <a:ext cx="4352925" cy="994172"/>
          </a:xfrm>
        </p:spPr>
        <p:txBody>
          <a:bodyPr>
            <a:normAutofit/>
          </a:bodyPr>
          <a:lstStyle/>
          <a:p>
            <a:r>
              <a:rPr lang="ru-RU" sz="3000" b="1" dirty="0">
                <a:solidFill>
                  <a:schemeClr val="bg2">
                    <a:lumMod val="50000"/>
                  </a:schemeClr>
                </a:solidFill>
                <a:latin typeface="Bahnschrift Condensed" panose="020B0502040204020203" pitchFamily="34" charset="0"/>
              </a:rPr>
              <a:t>КЛИМАТ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76522" y="869742"/>
            <a:ext cx="586406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50" b="1" dirty="0">
                <a:latin typeface="Bahnschrift Condensed" panose="020B0502040204020203" pitchFamily="34" charset="0"/>
              </a:rPr>
              <a:t>Формирование климатической политики и содействие переходу к </a:t>
            </a:r>
            <a:r>
              <a:rPr lang="ru-RU" sz="1650" b="1" dirty="0" err="1">
                <a:latin typeface="Bahnschrift Condensed" panose="020B0502040204020203" pitchFamily="34" charset="0"/>
              </a:rPr>
              <a:t>низкоуглеродной</a:t>
            </a:r>
            <a:r>
              <a:rPr lang="ru-RU" sz="1650" b="1" dirty="0">
                <a:latin typeface="Bahnschrift Condensed" panose="020B0502040204020203" pitchFamily="34" charset="0"/>
              </a:rPr>
              <a:t> (зеленой) экономике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50" b="1" dirty="0">
                <a:solidFill>
                  <a:srgbClr val="00B050"/>
                </a:solidFill>
                <a:latin typeface="Bahnschrift Condensed" panose="020B0502040204020203" pitchFamily="34" charset="0"/>
              </a:rPr>
              <a:t>Привлечение климатических инвестиций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50" b="1" dirty="0">
                <a:latin typeface="Bahnschrift Condensed" panose="020B0502040204020203" pitchFamily="34" charset="0"/>
              </a:rPr>
              <a:t>Мониторинг и оценка окружающей среды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50" b="1" dirty="0">
                <a:solidFill>
                  <a:srgbClr val="00B050"/>
                </a:solidFill>
                <a:latin typeface="Bahnschrift Condensed" panose="020B0502040204020203" pitchFamily="34" charset="0"/>
              </a:rPr>
              <a:t>Реализация единой государственной водной политики</a:t>
            </a:r>
            <a:endParaRPr lang="en-US" sz="1650" b="1" dirty="0">
              <a:solidFill>
                <a:srgbClr val="00B050"/>
              </a:solidFill>
              <a:latin typeface="Bahnschrift Condensed" panose="020B0502040204020203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50" b="1" dirty="0">
                <a:latin typeface="Bahnschrift Condensed" panose="020B0502040204020203" pitchFamily="34" charset="0"/>
              </a:rPr>
              <a:t>Рациональное использование и охрана водного фонда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50" b="1" dirty="0">
                <a:solidFill>
                  <a:srgbClr val="00B050"/>
                </a:solidFill>
                <a:latin typeface="Bahnschrift Condensed" panose="020B0502040204020203" pitchFamily="34" charset="0"/>
              </a:rPr>
              <a:t>Мониторинг выполняемых действий по ограничению </a:t>
            </a:r>
            <a:r>
              <a:rPr lang="ru-RU" sz="1650" b="1" dirty="0" err="1">
                <a:solidFill>
                  <a:srgbClr val="00B050"/>
                </a:solidFill>
                <a:latin typeface="Bahnschrift Condensed" panose="020B0502040204020203" pitchFamily="34" charset="0"/>
              </a:rPr>
              <a:t>озоноразрушающих</a:t>
            </a:r>
            <a:r>
              <a:rPr lang="ru-RU" sz="1650" b="1" dirty="0">
                <a:solidFill>
                  <a:srgbClr val="00B050"/>
                </a:solidFill>
                <a:latin typeface="Bahnschrift Condensed" panose="020B0502040204020203" pitchFamily="34" charset="0"/>
              </a:rPr>
              <a:t> веществ</a:t>
            </a:r>
            <a:endParaRPr lang="en-US" sz="1650" b="1" dirty="0">
              <a:solidFill>
                <a:srgbClr val="00B050"/>
              </a:solidFill>
              <a:latin typeface="Bahnschrift Condensed" panose="020B0502040204020203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50" b="1" dirty="0">
                <a:latin typeface="Bahnschrift Condensed" panose="020B0502040204020203" pitchFamily="34" charset="0"/>
              </a:rPr>
              <a:t> Координация, поддержка и исследования горных экосистем Центрально-Азиатского региона;</a:t>
            </a:r>
            <a:endParaRPr lang="en-US" sz="1650" b="1" dirty="0">
              <a:latin typeface="Bahnschrift Condensed" panose="020B0502040204020203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50" b="1" dirty="0">
                <a:solidFill>
                  <a:srgbClr val="00B050"/>
                </a:solidFill>
                <a:latin typeface="Bahnschrift Condensed" panose="020B0502040204020203" pitchFamily="34" charset="0"/>
              </a:rPr>
              <a:t> Разработка, привлечение и финансирование проектов по охране окружающей среды и сохранению природных богатств</a:t>
            </a:r>
            <a:endParaRPr lang="en-US" sz="1650" b="1" dirty="0">
              <a:solidFill>
                <a:srgbClr val="00B05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4098" name="Picture 2" descr="https://sputnik.kg/images/104274/33/104274332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76"/>
          <a:stretch/>
        </p:blipFill>
        <p:spPr bwMode="auto">
          <a:xfrm>
            <a:off x="5781676" y="1875"/>
            <a:ext cx="5993606" cy="5143500"/>
          </a:xfrm>
          <a:prstGeom prst="trapezoid">
            <a:avLst>
              <a:gd name="adj" fmla="val 22407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97547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16277A-CE84-4883-8DF9-44535BDB5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56" y="0"/>
            <a:ext cx="7175033" cy="739140"/>
          </a:xfrm>
        </p:spPr>
        <p:txBody>
          <a:bodyPr/>
          <a:lstStyle/>
          <a:p>
            <a:r>
              <a:rPr lang="ru-RU" sz="4000" dirty="0">
                <a:solidFill>
                  <a:schemeClr val="tx2">
                    <a:lumMod val="10000"/>
                  </a:schemeClr>
                </a:solidFill>
                <a:latin typeface="Bahnschrift SemiBold Condensed" panose="020B0502040204020203" pitchFamily="34" charset="0"/>
              </a:rPr>
              <a:t>Выступление Президента на КС26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7776" y="855833"/>
            <a:ext cx="4949881" cy="32004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221480" y="1089667"/>
            <a:ext cx="4728958" cy="26277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1875"/>
              </a:spcAft>
            </a:pPr>
            <a:r>
              <a:rPr lang="ru-RU" dirty="0">
                <a:latin typeface="Bahnschrift SemiBold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latin typeface="Bahnschrift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 2030 году Кыргызстан ставит цель сократить выбросы парниковых газов на сорок четыре процента (44 %). </a:t>
            </a:r>
            <a:endParaRPr lang="en-US" sz="1800" dirty="0">
              <a:latin typeface="Bahnschrift Condensed" panose="020B0502040204020203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875"/>
              </a:spcAft>
            </a:pPr>
            <a:r>
              <a:rPr lang="ru-RU" sz="1800" dirty="0">
                <a:solidFill>
                  <a:schemeClr val="bg2">
                    <a:lumMod val="50000"/>
                  </a:schemeClr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 2050 году Кыргызстан на платформе зеленого развития постарается достичь углеродной нейтральности.</a:t>
            </a:r>
            <a:endParaRPr lang="en-US" sz="1800" dirty="0">
              <a:solidFill>
                <a:schemeClr val="bg2">
                  <a:lumMod val="50000"/>
                </a:schemeClr>
              </a:solidFill>
              <a:latin typeface="Bahnschrift Condensed" panose="020B0502040204020203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875"/>
              </a:spcAft>
            </a:pPr>
            <a:r>
              <a:rPr lang="ru-RU" sz="1800" dirty="0">
                <a:solidFill>
                  <a:schemeClr val="bg2">
                    <a:lumMod val="50000"/>
                  </a:schemeClr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Локомотивом этой </a:t>
            </a:r>
            <a:r>
              <a:rPr lang="ru-RU" sz="1800" dirty="0" err="1">
                <a:solidFill>
                  <a:schemeClr val="bg2">
                    <a:lumMod val="50000"/>
                  </a:schemeClr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безуглеродной</a:t>
            </a:r>
            <a:r>
              <a:rPr lang="ru-RU" sz="1800" dirty="0">
                <a:solidFill>
                  <a:schemeClr val="bg2">
                    <a:lumMod val="50000"/>
                  </a:schemeClr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политики будут возобновляемые источники энергии, в первую очередь гидроэнергетика.</a:t>
            </a:r>
          </a:p>
        </p:txBody>
      </p:sp>
      <p:grpSp>
        <p:nvGrpSpPr>
          <p:cNvPr id="7" name="Группа 6"/>
          <p:cNvGrpSpPr/>
          <p:nvPr/>
        </p:nvGrpSpPr>
        <p:grpSpPr>
          <a:xfrm>
            <a:off x="0" y="4389120"/>
            <a:ext cx="9143999" cy="754381"/>
            <a:chOff x="0" y="3324852"/>
            <a:chExt cx="9144000" cy="110006"/>
          </a:xfrm>
        </p:grpSpPr>
        <p:grpSp>
          <p:nvGrpSpPr>
            <p:cNvPr id="8" name="Группа 7"/>
            <p:cNvGrpSpPr/>
            <p:nvPr/>
          </p:nvGrpSpPr>
          <p:grpSpPr>
            <a:xfrm>
              <a:off x="0" y="3324852"/>
              <a:ext cx="7381725" cy="110006"/>
              <a:chOff x="0" y="2523188"/>
              <a:chExt cx="7381725" cy="110006"/>
            </a:xfrm>
          </p:grpSpPr>
          <p:sp>
            <p:nvSpPr>
              <p:cNvPr id="13" name="Прямоугольник 12"/>
              <p:cNvSpPr/>
              <p:nvPr/>
            </p:nvSpPr>
            <p:spPr>
              <a:xfrm>
                <a:off x="0" y="2523191"/>
                <a:ext cx="2036098" cy="110003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800"/>
              </a:p>
            </p:txBody>
          </p:sp>
          <p:sp>
            <p:nvSpPr>
              <p:cNvPr id="14" name="Прямоугольник 13"/>
              <p:cNvSpPr/>
              <p:nvPr/>
            </p:nvSpPr>
            <p:spPr>
              <a:xfrm>
                <a:off x="1725672" y="2523190"/>
                <a:ext cx="2036098" cy="110003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800"/>
              </a:p>
            </p:txBody>
          </p:sp>
          <p:sp>
            <p:nvSpPr>
              <p:cNvPr id="15" name="Прямоугольник 14"/>
              <p:cNvSpPr/>
              <p:nvPr/>
            </p:nvSpPr>
            <p:spPr>
              <a:xfrm>
                <a:off x="3636975" y="2523189"/>
                <a:ext cx="2036098" cy="110003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800"/>
              </a:p>
            </p:txBody>
          </p:sp>
          <p:sp>
            <p:nvSpPr>
              <p:cNvPr id="16" name="Прямоугольник 15"/>
              <p:cNvSpPr/>
              <p:nvPr/>
            </p:nvSpPr>
            <p:spPr>
              <a:xfrm>
                <a:off x="6309196" y="2523188"/>
                <a:ext cx="1072529" cy="11000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800"/>
              </a:p>
            </p:txBody>
          </p:sp>
          <p:sp>
            <p:nvSpPr>
              <p:cNvPr id="17" name="Прямоугольник 16"/>
              <p:cNvSpPr/>
              <p:nvPr/>
            </p:nvSpPr>
            <p:spPr>
              <a:xfrm>
                <a:off x="4583525" y="2523188"/>
                <a:ext cx="1725672" cy="110004"/>
              </a:xfrm>
              <a:prstGeom prst="rect">
                <a:avLst/>
              </a:prstGeom>
              <a:solidFill>
                <a:srgbClr val="145C2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800"/>
              </a:p>
            </p:txBody>
          </p:sp>
        </p:grpSp>
        <p:sp>
          <p:nvSpPr>
            <p:cNvPr id="9" name="Прямоугольник 8"/>
            <p:cNvSpPr/>
            <p:nvPr/>
          </p:nvSpPr>
          <p:spPr>
            <a:xfrm>
              <a:off x="3487947" y="3324854"/>
              <a:ext cx="2036098" cy="110003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3815458" y="3324853"/>
              <a:ext cx="3619890" cy="110003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/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8071471" y="3324852"/>
              <a:ext cx="1072529" cy="11000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6345800" y="3324852"/>
              <a:ext cx="1725672" cy="110004"/>
            </a:xfrm>
            <a:prstGeom prst="rect">
              <a:avLst/>
            </a:prstGeom>
            <a:solidFill>
              <a:srgbClr val="145C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/>
            </a:p>
          </p:txBody>
        </p:sp>
      </p:grp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F00579A2-8F4B-4E4C-8637-4FB3FFF18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26571-0BEE-4E6A-B85F-FB7A9FBA87AE}" type="slidenum">
              <a:rPr lang="ru-RU" sz="1600" smtClean="0"/>
              <a:t>5</a:t>
            </a:fld>
            <a:endParaRPr lang="ru-RU" sz="1600"/>
          </a:p>
        </p:txBody>
      </p:sp>
    </p:spTree>
    <p:extLst>
      <p:ext uri="{BB962C8B-B14F-4D97-AF65-F5344CB8AC3E}">
        <p14:creationId xmlns:p14="http://schemas.microsoft.com/office/powerpoint/2010/main" val="25507873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3000" r="20000" b="-37000"/>
          </a:stretch>
        </a:blip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2"/>
          <p:cNvSpPr/>
          <p:nvPr/>
        </p:nvSpPr>
        <p:spPr>
          <a:xfrm flipH="1">
            <a:off x="5075966" y="-831837"/>
            <a:ext cx="4652175" cy="1932371"/>
          </a:xfrm>
          <a:custGeom>
            <a:avLst/>
            <a:gdLst/>
            <a:ahLst/>
            <a:cxnLst/>
            <a:rect l="l" t="t" r="r" b="b"/>
            <a:pathLst>
              <a:path w="34367" h="14275" extrusionOk="0">
                <a:moveTo>
                  <a:pt x="34342" y="1"/>
                </a:moveTo>
                <a:lnTo>
                  <a:pt x="13605" y="14227"/>
                </a:lnTo>
                <a:lnTo>
                  <a:pt x="13" y="10191"/>
                </a:lnTo>
                <a:lnTo>
                  <a:pt x="0" y="10231"/>
                </a:lnTo>
                <a:lnTo>
                  <a:pt x="13602" y="14272"/>
                </a:lnTo>
                <a:lnTo>
                  <a:pt x="13612" y="14275"/>
                </a:lnTo>
                <a:lnTo>
                  <a:pt x="34367" y="36"/>
                </a:lnTo>
                <a:lnTo>
                  <a:pt x="34342" y="1"/>
                </a:lnTo>
                <a:close/>
              </a:path>
            </a:pathLst>
          </a:custGeom>
          <a:solidFill>
            <a:srgbClr val="D9D9D9"/>
          </a:solidFill>
          <a:ln w="19050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>
              <a:latin typeface="Bahnschrift Condensed" panose="020B0502040204020203" pitchFamily="34" charset="0"/>
              <a:ea typeface="+mn-ea"/>
            </a:endParaRPr>
          </a:p>
        </p:txBody>
      </p:sp>
      <p:sp>
        <p:nvSpPr>
          <p:cNvPr id="8" name="Google Shape;116;p22"/>
          <p:cNvSpPr txBox="1">
            <a:spLocks noGrp="1"/>
          </p:cNvSpPr>
          <p:nvPr>
            <p:ph type="subTitle" idx="1"/>
          </p:nvPr>
        </p:nvSpPr>
        <p:spPr>
          <a:xfrm>
            <a:off x="5539741" y="3337560"/>
            <a:ext cx="3631692" cy="112776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ru-RU" sz="1600" dirty="0">
                <a:latin typeface="Bahnschrift Condensed" panose="020B0502040204020203" pitchFamily="34" charset="0"/>
              </a:rPr>
              <a:t>Председатель Кабинета Министров КР - председателем Координационного совета, в состав входят все отраслевые министерства и ведомства КР </a:t>
            </a:r>
            <a:endParaRPr sz="1600" dirty="0">
              <a:latin typeface="Bahnschrift Condensed" panose="020B0502040204020203" pitchFamily="34" charset="0"/>
            </a:endParaRPr>
          </a:p>
        </p:txBody>
      </p:sp>
      <p:sp>
        <p:nvSpPr>
          <p:cNvPr id="9" name="Google Shape;117;p22"/>
          <p:cNvSpPr txBox="1">
            <a:spLocks noGrp="1"/>
          </p:cNvSpPr>
          <p:nvPr>
            <p:ph type="ctrTitle"/>
          </p:nvPr>
        </p:nvSpPr>
        <p:spPr>
          <a:xfrm>
            <a:off x="5075966" y="754380"/>
            <a:ext cx="4005073" cy="2319033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br>
              <a:rPr lang="ru-RU" sz="2000" dirty="0">
                <a:latin typeface="Bahnschrift Condensed" panose="020B0502040204020203" pitchFamily="34" charset="0"/>
              </a:rPr>
            </a:br>
            <a:br>
              <a:rPr lang="ru-RU" sz="2000" dirty="0">
                <a:latin typeface="Bahnschrift Condensed" panose="020B0502040204020203" pitchFamily="34" charset="0"/>
              </a:rPr>
            </a:br>
            <a:r>
              <a:rPr lang="ru-RU" sz="2000" dirty="0">
                <a:latin typeface="Bahnschrift Condensed" panose="020B0502040204020203" pitchFamily="34" charset="0"/>
              </a:rPr>
              <a:t>КООРДИНАЦИОННЫЙ СОВЕТ ПО ВОПРОСАМ ИЗМЕНЕНИЯ КЛИМАТА, ЭКОЛОГИИ И</a:t>
            </a:r>
            <a:br>
              <a:rPr lang="ru-RU" sz="2000" dirty="0">
                <a:latin typeface="Bahnschrift Condensed" panose="020B0502040204020203" pitchFamily="34" charset="0"/>
              </a:rPr>
            </a:br>
            <a:r>
              <a:rPr lang="ru-RU" sz="2000" dirty="0">
                <a:latin typeface="Bahnschrift Condensed" panose="020B0502040204020203" pitchFamily="34" charset="0"/>
              </a:rPr>
              <a:t>УСТОЙЧИВОГО РАЗВИТИЯ</a:t>
            </a:r>
            <a:br>
              <a:rPr lang="ru-RU" sz="1800" dirty="0">
                <a:latin typeface="Bahnschrift Condensed" panose="020B0502040204020203" pitchFamily="34" charset="0"/>
              </a:rPr>
            </a:br>
            <a:endParaRPr lang="ky-KG" sz="2400" dirty="0">
              <a:latin typeface="Bahnschrift Condensed" panose="020B0502040204020203" pitchFamily="34" charset="0"/>
              <a:ea typeface="Microsoft YaHei UI" panose="020B0503020204020204" pitchFamily="34" charset="-122"/>
            </a:endParaRPr>
          </a:p>
        </p:txBody>
      </p:sp>
      <p:sp>
        <p:nvSpPr>
          <p:cNvPr id="10" name="Google Shape;116;p22"/>
          <p:cNvSpPr txBox="1">
            <a:spLocks/>
          </p:cNvSpPr>
          <p:nvPr/>
        </p:nvSpPr>
        <p:spPr>
          <a:xfrm>
            <a:off x="4563715" y="4053151"/>
            <a:ext cx="4580285" cy="9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ontano Sans"/>
              <a:buNone/>
              <a:defRPr sz="1200" b="0" i="0" u="none" strike="noStrike" cap="none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1pPr>
            <a:lvl2pPr marL="914400" marR="0" lvl="1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 b="0" i="0" u="none" strike="noStrike" cap="none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2pPr>
            <a:lvl3pPr marL="1371600" marR="0" lvl="2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 b="0" i="0" u="none" strike="noStrike" cap="none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3pPr>
            <a:lvl4pPr marL="1828800" marR="0" lvl="3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 b="0" i="0" u="none" strike="noStrike" cap="none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4pPr>
            <a:lvl5pPr marL="2286000" marR="0" lvl="4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 b="0" i="0" u="none" strike="noStrike" cap="none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5pPr>
            <a:lvl6pPr marL="2743200" marR="0" lvl="5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 b="0" i="0" u="none" strike="noStrike" cap="none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6pPr>
            <a:lvl7pPr marL="3200400" marR="0" lvl="6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 b="0" i="0" u="none" strike="noStrike" cap="none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7pPr>
            <a:lvl8pPr marL="3657600" marR="0" lvl="7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 b="0" i="0" u="none" strike="noStrike" cap="none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8pPr>
            <a:lvl9pPr marL="4114800" marR="0" lvl="8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 b="0" i="0" u="none" strike="noStrike" cap="none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9pPr>
          </a:lstStyle>
          <a:p>
            <a:pPr marL="0" indent="0" defTabSz="1219139">
              <a:buClr>
                <a:srgbClr val="F3F3F3"/>
              </a:buClr>
            </a:pPr>
            <a:endParaRPr lang="ru-RU" sz="1500" dirty="0">
              <a:solidFill>
                <a:srgbClr val="F3F3F3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45782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/>
        </p:nvGrpSpPr>
        <p:grpSpPr>
          <a:xfrm>
            <a:off x="0" y="3571188"/>
            <a:ext cx="9144000" cy="1564026"/>
            <a:chOff x="0" y="0"/>
            <a:chExt cx="11206526" cy="3003818"/>
          </a:xfrm>
        </p:grpSpPr>
        <p:pic>
          <p:nvPicPr>
            <p:cNvPr id="13" name="Picture 2" descr="https://klike.net/uploads/posts/2021-08/1630048770_18.jpg"/>
            <p:cNvPicPr>
              <a:picLocks noChangeAspect="1" noChangeArrowheads="1"/>
            </p:cNvPicPr>
            <p:nvPr/>
          </p:nvPicPr>
          <p:blipFill rotWithShape="1">
            <a:blip r:embed="rId2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554"/>
            <a:stretch/>
          </p:blipFill>
          <p:spPr bwMode="auto">
            <a:xfrm>
              <a:off x="0" y="0"/>
              <a:ext cx="5715000" cy="3003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 descr="https://klike.net/uploads/posts/2021-08/1630048770_18.jpg"/>
            <p:cNvPicPr>
              <a:picLocks noChangeAspect="1" noChangeArrowheads="1"/>
            </p:cNvPicPr>
            <p:nvPr/>
          </p:nvPicPr>
          <p:blipFill rotWithShape="1">
            <a:blip r:embed="rId2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554"/>
            <a:stretch/>
          </p:blipFill>
          <p:spPr bwMode="auto">
            <a:xfrm flipH="1">
              <a:off x="5715000" y="0"/>
              <a:ext cx="5491526" cy="3003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Прямоугольник 15"/>
          <p:cNvSpPr/>
          <p:nvPr/>
        </p:nvSpPr>
        <p:spPr>
          <a:xfrm>
            <a:off x="177123" y="1052107"/>
            <a:ext cx="4486049" cy="1869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>
              <a:buClrTx/>
              <a:defRPr/>
            </a:pPr>
            <a:r>
              <a:rPr lang="ru-RU" sz="1800" dirty="0">
                <a:latin typeface="Bahnschrift Condensed" panose="020B0502040204020203" pitchFamily="34" charset="0"/>
                <a:cs typeface="Segoe UI Semibold" panose="020B0702040204020203" pitchFamily="34" charset="0"/>
              </a:rPr>
              <a:t>Президент Кыргызской Республики </a:t>
            </a:r>
          </a:p>
          <a:p>
            <a:pPr algn="ctr" defTabSz="342900">
              <a:buClrTx/>
              <a:defRPr/>
            </a:pPr>
            <a:r>
              <a:rPr lang="ru-RU" sz="1800" dirty="0" err="1">
                <a:latin typeface="Bahnschrift Condensed" panose="020B0502040204020203" pitchFamily="34" charset="0"/>
                <a:cs typeface="Segoe UI Semibold" panose="020B0702040204020203" pitchFamily="34" charset="0"/>
              </a:rPr>
              <a:t>С.Н.Жапаров</a:t>
            </a:r>
            <a:r>
              <a:rPr lang="ru-RU" sz="1800" dirty="0">
                <a:latin typeface="Bahnschrift Condensed" panose="020B0502040204020203" pitchFamily="34" charset="0"/>
                <a:cs typeface="Segoe UI Semibold" panose="020B0702040204020203" pitchFamily="34" charset="0"/>
              </a:rPr>
              <a:t> объявил 2022 год</a:t>
            </a:r>
          </a:p>
          <a:p>
            <a:pPr algn="ctr" defTabSz="342900">
              <a:buClrTx/>
              <a:defRPr/>
            </a:pPr>
            <a:endParaRPr lang="ru-RU" sz="750" dirty="0">
              <a:solidFill>
                <a:prstClr val="black"/>
              </a:solidFill>
              <a:latin typeface="Bahnschrift Condensed" panose="020B0502040204020203" pitchFamily="34" charset="0"/>
              <a:cs typeface="Segoe UI Semibold" panose="020B0702040204020203" pitchFamily="34" charset="0"/>
            </a:endParaRPr>
          </a:p>
          <a:p>
            <a:pPr algn="ctr" defTabSz="342900">
              <a:buClrTx/>
              <a:defRPr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Bahnschrift Condensed" panose="020B0502040204020203" pitchFamily="34" charset="0"/>
                <a:cs typeface="Segoe UI Semibold" panose="020B0702040204020203" pitchFamily="34" charset="0"/>
              </a:rPr>
              <a:t>«ГОДОМ ЗАЩИТЫ ГОРНЫХ</a:t>
            </a:r>
          </a:p>
          <a:p>
            <a:pPr algn="ctr" defTabSz="342900">
              <a:buClrTx/>
              <a:defRPr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Bahnschrift Condensed" panose="020B0502040204020203" pitchFamily="34" charset="0"/>
                <a:cs typeface="Segoe UI Semibold" panose="020B0702040204020203" pitchFamily="34" charset="0"/>
              </a:rPr>
              <a:t>ЭКОСИСТЕМ И КЛИМАТИЧЕСКОЙ УСТОЙЧИВОСТИ»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196" y="3028950"/>
            <a:ext cx="4951382" cy="2475691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262849" y="414310"/>
            <a:ext cx="44860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>
              <a:buClrTx/>
              <a:defRPr/>
            </a:pPr>
            <a:r>
              <a:rPr lang="ru-RU" sz="24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УП №17 от 31.01.2022</a:t>
            </a:r>
            <a:endParaRPr lang="ru-RU" sz="30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20" name="Рисунок 19" descr="https://static.tildacdn.com/tild3834-6564-4533-a339-653536666131/MIG_9974-Pan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36" t="15493" r="34329"/>
          <a:stretch>
            <a:fillRect/>
          </a:stretch>
        </p:blipFill>
        <p:spPr bwMode="auto">
          <a:xfrm>
            <a:off x="4371975" y="0"/>
            <a:ext cx="4772025" cy="5143500"/>
          </a:xfrm>
          <a:custGeom>
            <a:avLst/>
            <a:gdLst>
              <a:gd name="connsiteX0" fmla="*/ 1295400 w 6362700"/>
              <a:gd name="connsiteY0" fmla="*/ 0 h 6858000"/>
              <a:gd name="connsiteX1" fmla="*/ 6362700 w 6362700"/>
              <a:gd name="connsiteY1" fmla="*/ 0 h 6858000"/>
              <a:gd name="connsiteX2" fmla="*/ 6362700 w 6362700"/>
              <a:gd name="connsiteY2" fmla="*/ 6858000 h 6858000"/>
              <a:gd name="connsiteX3" fmla="*/ 0 w 63627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62700" h="6858000">
                <a:moveTo>
                  <a:pt x="1295400" y="0"/>
                </a:moveTo>
                <a:lnTo>
                  <a:pt x="6362700" y="0"/>
                </a:lnTo>
                <a:lnTo>
                  <a:pt x="6362700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Прямая соединительная линия 21"/>
          <p:cNvCxnSpPr/>
          <p:nvPr/>
        </p:nvCxnSpPr>
        <p:spPr>
          <a:xfrm>
            <a:off x="982671" y="862416"/>
            <a:ext cx="334686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0D996169-2E7D-486A-BA31-D69AB06A8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7C951-A484-4E00-8120-693E4D6E0D75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045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/>
        </p:nvGrpSpPr>
        <p:grpSpPr>
          <a:xfrm>
            <a:off x="0" y="3571188"/>
            <a:ext cx="9144000" cy="1564026"/>
            <a:chOff x="0" y="0"/>
            <a:chExt cx="11206526" cy="3003818"/>
          </a:xfrm>
        </p:grpSpPr>
        <p:pic>
          <p:nvPicPr>
            <p:cNvPr id="13" name="Picture 2" descr="https://klike.net/uploads/posts/2021-08/1630048770_18.jpg"/>
            <p:cNvPicPr>
              <a:picLocks noChangeAspect="1" noChangeArrowheads="1"/>
            </p:cNvPicPr>
            <p:nvPr/>
          </p:nvPicPr>
          <p:blipFill rotWithShape="1">
            <a:blip r:embed="rId2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554"/>
            <a:stretch/>
          </p:blipFill>
          <p:spPr bwMode="auto">
            <a:xfrm>
              <a:off x="0" y="0"/>
              <a:ext cx="5715000" cy="3003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 descr="https://klike.net/uploads/posts/2021-08/1630048770_18.jpg"/>
            <p:cNvPicPr>
              <a:picLocks noChangeAspect="1" noChangeArrowheads="1"/>
            </p:cNvPicPr>
            <p:nvPr/>
          </p:nvPicPr>
          <p:blipFill rotWithShape="1">
            <a:blip r:embed="rId2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554"/>
            <a:stretch/>
          </p:blipFill>
          <p:spPr bwMode="auto">
            <a:xfrm flipH="1">
              <a:off x="5715000" y="0"/>
              <a:ext cx="5491526" cy="3003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Прямоугольник 15"/>
          <p:cNvSpPr/>
          <p:nvPr/>
        </p:nvSpPr>
        <p:spPr>
          <a:xfrm>
            <a:off x="177123" y="862416"/>
            <a:ext cx="488176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>
              <a:buClrTx/>
              <a:defRPr/>
            </a:pPr>
            <a:r>
              <a:rPr lang="ru-RU" sz="2000" dirty="0">
                <a:latin typeface="Bahnschrift Condensed" panose="020B0502040204020203" pitchFamily="34" charset="0"/>
                <a:cs typeface="Segoe UI Semibold" panose="020B0702040204020203" pitchFamily="34" charset="0"/>
              </a:rPr>
              <a:t>Постановление Кабинета Министров Кыргызской Республики от 25 декабря 2021 года №352</a:t>
            </a:r>
          </a:p>
          <a:p>
            <a:pPr algn="ctr" defTabSz="342900">
              <a:buClrTx/>
              <a:defRPr/>
            </a:pPr>
            <a:r>
              <a:rPr lang="ru-RU" sz="2000" dirty="0">
                <a:latin typeface="Bahnschrift Condensed" panose="020B0502040204020203" pitchFamily="34" charset="0"/>
                <a:cs typeface="Segoe UI Semibold" panose="020B0702040204020203" pitchFamily="34" charset="0"/>
              </a:rPr>
              <a:t>«Об утверждении Плана мероприятий Кабинета Министров Кыргызской Республики по реализации Национальной программы развития Кыргызской Республики до 2026 года»</a:t>
            </a:r>
            <a:endParaRPr lang="ru-RU" sz="2800" dirty="0">
              <a:solidFill>
                <a:schemeClr val="accent1">
                  <a:lumMod val="50000"/>
                </a:schemeClr>
              </a:solidFill>
              <a:latin typeface="Bahnschrift Condensed" panose="020B05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982671" y="862416"/>
            <a:ext cx="334686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0D996169-2E7D-486A-BA31-D69AB06A8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7C951-A484-4E00-8120-693E4D6E0D75}" type="slidenum">
              <a:rPr lang="ru-RU" smtClean="0"/>
              <a:t>8</a:t>
            </a:fld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2CC8353-370A-41F4-8915-F606756E1543}"/>
              </a:ext>
            </a:extLst>
          </p:cNvPr>
          <p:cNvSpPr/>
          <p:nvPr/>
        </p:nvSpPr>
        <p:spPr>
          <a:xfrm rot="839298">
            <a:off x="4640182" y="445506"/>
            <a:ext cx="1254407" cy="50253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7472979-6584-45F8-8DB6-C2BAF6E4FC51}"/>
              </a:ext>
            </a:extLst>
          </p:cNvPr>
          <p:cNvPicPr preferRelativeResize="0"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5058888" y="21578"/>
            <a:ext cx="4301156" cy="5121922"/>
          </a:xfrm>
          <a:prstGeom prst="flowChartPredefinedProcess">
            <a:avLst/>
          </a:prstGeom>
        </p:spPr>
      </p:pic>
      <p:sp>
        <p:nvSpPr>
          <p:cNvPr id="7" name="Блок-схема: данные 6">
            <a:extLst>
              <a:ext uri="{FF2B5EF4-FFF2-40B4-BE49-F238E27FC236}">
                <a16:creationId xmlns:a16="http://schemas.microsoft.com/office/drawing/2014/main" id="{C3E7DADE-A24D-4DB3-9464-B59A89203C0B}"/>
              </a:ext>
            </a:extLst>
          </p:cNvPr>
          <p:cNvSpPr/>
          <p:nvPr/>
        </p:nvSpPr>
        <p:spPr>
          <a:xfrm>
            <a:off x="4666178" y="0"/>
            <a:ext cx="1122058" cy="5143500"/>
          </a:xfrm>
          <a:prstGeom prst="flowChartInputOutpu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3617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00400" y="261460"/>
            <a:ext cx="5853113" cy="1117760"/>
          </a:xfrm>
        </p:spPr>
        <p:txBody>
          <a:bodyPr>
            <a:noAutofit/>
          </a:bodyPr>
          <a:lstStyle/>
          <a:p>
            <a:r>
              <a:rPr lang="ru-RU" sz="2800" dirty="0">
                <a:latin typeface="Bahnschrift Condensed" panose="020B0502040204020203" pitchFamily="34" charset="0"/>
              </a:rPr>
              <a:t>Распоряжение Кабинета Министров Кыргызской Республики</a:t>
            </a:r>
            <a:br>
              <a:rPr lang="ru-RU" sz="2800" dirty="0">
                <a:latin typeface="Bahnschrift Condensed" panose="020B0502040204020203" pitchFamily="34" charset="0"/>
              </a:rPr>
            </a:br>
            <a:r>
              <a:rPr lang="ru-RU" sz="2800" dirty="0">
                <a:latin typeface="Bahnschrift Condensed" panose="020B0502040204020203" pitchFamily="34" charset="0"/>
              </a:rPr>
              <a:t>от 1 марта 2022 года №95-р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00400" y="1521400"/>
            <a:ext cx="5699760" cy="338804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2200" dirty="0">
                <a:solidFill>
                  <a:srgbClr val="0377BB"/>
                </a:solidFill>
                <a:latin typeface="Bahnschrift Condensed" panose="020B0502040204020203" pitchFamily="34" charset="0"/>
              </a:rPr>
              <a:t>Принята Дорожная карта по проведению года защиты горных экосистем и климатической устойчивости</a:t>
            </a:r>
          </a:p>
          <a:p>
            <a:pPr marL="514350" indent="-514350">
              <a:buFont typeface="+mj-lt"/>
              <a:buAutoNum type="romanUcPeriod"/>
            </a:pPr>
            <a:r>
              <a:rPr lang="ru-RU" sz="2400" dirty="0">
                <a:latin typeface="Bahnschrift Condensed" panose="020B0502040204020203" pitchFamily="34" charset="0"/>
              </a:rPr>
              <a:t>Сокращение выбросов парниковых газов</a:t>
            </a:r>
          </a:p>
          <a:p>
            <a:pPr marL="514350" indent="-514350">
              <a:buFont typeface="+mj-lt"/>
              <a:buAutoNum type="romanUcPeriod"/>
            </a:pPr>
            <a:r>
              <a:rPr lang="ru-RU" sz="2400" dirty="0">
                <a:latin typeface="Bahnschrift Condensed" panose="020B0502040204020203" pitchFamily="34" charset="0"/>
              </a:rPr>
              <a:t>Защита горных экосистем</a:t>
            </a:r>
          </a:p>
          <a:p>
            <a:pPr marL="514350" indent="-514350">
              <a:buFont typeface="+mj-lt"/>
              <a:buAutoNum type="romanUcPeriod"/>
            </a:pPr>
            <a:r>
              <a:rPr lang="ru-RU" sz="2400" dirty="0">
                <a:latin typeface="Bahnschrift Condensed" panose="020B0502040204020203" pitchFamily="34" charset="0"/>
              </a:rPr>
              <a:t>Снижение загрязнения воздуха в г. Бишкек</a:t>
            </a:r>
          </a:p>
          <a:p>
            <a:pPr marL="514350" indent="-514350">
              <a:buFont typeface="+mj-lt"/>
              <a:buAutoNum type="romanUcPeriod"/>
            </a:pPr>
            <a:r>
              <a:rPr lang="ru-RU" sz="2400" dirty="0">
                <a:latin typeface="Bahnschrift Condensed" panose="020B0502040204020203" pitchFamily="34" charset="0"/>
              </a:rPr>
              <a:t>Разработка политики в сфере изменения климата</a:t>
            </a:r>
          </a:p>
          <a:p>
            <a:pPr marL="514350" indent="-514350">
              <a:buFont typeface="+mj-lt"/>
              <a:buAutoNum type="romanUcPeriod"/>
            </a:pPr>
            <a:r>
              <a:rPr lang="ru-RU" sz="2400" dirty="0">
                <a:latin typeface="Bahnschrift Condensed" panose="020B0502040204020203" pitchFamily="34" charset="0"/>
              </a:rPr>
              <a:t>Привлечение финансирования и разработка проектов</a:t>
            </a:r>
          </a:p>
          <a:p>
            <a:pPr marL="514350" indent="-514350">
              <a:buFont typeface="+mj-lt"/>
              <a:buAutoNum type="romanUcPeriod"/>
            </a:pPr>
            <a:r>
              <a:rPr lang="ru-RU" sz="2400" dirty="0">
                <a:latin typeface="Bahnschrift Condensed" panose="020B0502040204020203" pitchFamily="34" charset="0"/>
              </a:rPr>
              <a:t>Проведение конференций и международных мероприятий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7C951-A484-4E00-8120-693E4D6E0D75}" type="slidenum">
              <a:rPr lang="ru-RU" smtClean="0">
                <a:latin typeface="Bahnschrift Condensed" panose="020B0502040204020203" pitchFamily="34" charset="0"/>
              </a:rPr>
              <a:t>9</a:t>
            </a:fld>
            <a:endParaRPr lang="ru-RU">
              <a:latin typeface="Bahnschrift Condensed" panose="020B0502040204020203" pitchFamily="34" charset="0"/>
            </a:endParaRPr>
          </a:p>
        </p:txBody>
      </p:sp>
      <p:pic>
        <p:nvPicPr>
          <p:cNvPr id="7" name="Рисунок 6" descr="Спасать горы в Киргизии решили на уровне государства - Ритм Евразии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46" r="14127" b="2174"/>
          <a:stretch/>
        </p:blipFill>
        <p:spPr bwMode="auto">
          <a:xfrm>
            <a:off x="0" y="-1"/>
            <a:ext cx="3200400" cy="5210176"/>
          </a:xfrm>
          <a:custGeom>
            <a:avLst/>
            <a:gdLst>
              <a:gd name="connsiteX0" fmla="*/ 0 w 3092855"/>
              <a:gd name="connsiteY0" fmla="*/ 0 h 5143500"/>
              <a:gd name="connsiteX1" fmla="*/ 3092855 w 3092855"/>
              <a:gd name="connsiteY1" fmla="*/ 0 h 5143500"/>
              <a:gd name="connsiteX2" fmla="*/ 2474284 w 3092855"/>
              <a:gd name="connsiteY2" fmla="*/ 5143500 h 5143500"/>
              <a:gd name="connsiteX3" fmla="*/ 0 w 3092855"/>
              <a:gd name="connsiteY3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92855" h="5143500">
                <a:moveTo>
                  <a:pt x="0" y="0"/>
                </a:moveTo>
                <a:lnTo>
                  <a:pt x="3092855" y="0"/>
                </a:lnTo>
                <a:lnTo>
                  <a:pt x="2474284" y="5143500"/>
                </a:lnTo>
                <a:lnTo>
                  <a:pt x="0" y="51435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5036902"/>
      </p:ext>
    </p:extLst>
  </p:cSld>
  <p:clrMapOvr>
    <a:masterClrMapping/>
  </p:clrMapOvr>
</p:sld>
</file>

<file path=ppt/theme/theme1.xml><?xml version="1.0" encoding="utf-8"?>
<a:theme xmlns:a="http://schemas.openxmlformats.org/drawingml/2006/main" name="Antonio template">
  <a:themeElements>
    <a:clrScheme name="Custom 347">
      <a:dk1>
        <a:srgbClr val="677480"/>
      </a:dk1>
      <a:lt1>
        <a:srgbClr val="FFFFFF"/>
      </a:lt1>
      <a:dk2>
        <a:srgbClr val="2185C5"/>
      </a:dk2>
      <a:lt2>
        <a:srgbClr val="DEE2E6"/>
      </a:lt2>
      <a:accent1>
        <a:srgbClr val="2185C5"/>
      </a:accent1>
      <a:accent2>
        <a:srgbClr val="7ECEFD"/>
      </a:accent2>
      <a:accent3>
        <a:srgbClr val="F20253"/>
      </a:accent3>
      <a:accent4>
        <a:srgbClr val="FF9715"/>
      </a:accent4>
      <a:accent5>
        <a:srgbClr val="1C3AA9"/>
      </a:accent5>
      <a:accent6>
        <a:srgbClr val="97ABBC"/>
      </a:accent6>
      <a:hlink>
        <a:srgbClr val="2185C5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arketing Newsletter">
  <a:themeElements>
    <a:clrScheme name="Другая 3">
      <a:dk1>
        <a:srgbClr val="00717D"/>
      </a:dk1>
      <a:lt1>
        <a:srgbClr val="F3F3F3"/>
      </a:lt1>
      <a:dk2>
        <a:srgbClr val="D9D9D9"/>
      </a:dk2>
      <a:lt2>
        <a:srgbClr val="00717D"/>
      </a:lt2>
      <a:accent1>
        <a:srgbClr val="097A80"/>
      </a:accent1>
      <a:accent2>
        <a:srgbClr val="B3B896"/>
      </a:accent2>
      <a:accent3>
        <a:srgbClr val="F1C34E"/>
      </a:accent3>
      <a:accent4>
        <a:srgbClr val="E06666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2547</TotalTime>
  <Words>2384</Words>
  <Application>Microsoft Office PowerPoint</Application>
  <PresentationFormat>Экран (16:9)</PresentationFormat>
  <Paragraphs>258</Paragraphs>
  <Slides>30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20</vt:i4>
      </vt:variant>
      <vt:variant>
        <vt:lpstr>Тема</vt:lpstr>
      </vt:variant>
      <vt:variant>
        <vt:i4>6</vt:i4>
      </vt:variant>
      <vt:variant>
        <vt:lpstr>Заголовки слайдов</vt:lpstr>
      </vt:variant>
      <vt:variant>
        <vt:i4>30</vt:i4>
      </vt:variant>
    </vt:vector>
  </HeadingPairs>
  <TitlesOfParts>
    <vt:vector size="56" baseType="lpstr">
      <vt:lpstr>Calibri</vt:lpstr>
      <vt:lpstr>Courier New</vt:lpstr>
      <vt:lpstr>Arial</vt:lpstr>
      <vt:lpstr>Bahnschrift Condensed</vt:lpstr>
      <vt:lpstr>Microsoft YaHei UI</vt:lpstr>
      <vt:lpstr>Arial Nova Light</vt:lpstr>
      <vt:lpstr>Raleway</vt:lpstr>
      <vt:lpstr>Bahnschrift SemiBold Condensed</vt:lpstr>
      <vt:lpstr>Wingdings</vt:lpstr>
      <vt:lpstr>Segoe UI</vt:lpstr>
      <vt:lpstr>Segoe UI Semibold</vt:lpstr>
      <vt:lpstr>Fira Sans Extra Condensed Medium</vt:lpstr>
      <vt:lpstr>Assistant ExtraLight</vt:lpstr>
      <vt:lpstr>Times New Roman</vt:lpstr>
      <vt:lpstr>Arial Nova</vt:lpstr>
      <vt:lpstr>Pontano Sans</vt:lpstr>
      <vt:lpstr>Nunito Sans ExtraBold</vt:lpstr>
      <vt:lpstr>Calibri Light</vt:lpstr>
      <vt:lpstr>Nunito Sans</vt:lpstr>
      <vt:lpstr>Lato</vt:lpstr>
      <vt:lpstr>Antonio template</vt:lpstr>
      <vt:lpstr>Тема Office</vt:lpstr>
      <vt:lpstr>Marketing Newsletter</vt:lpstr>
      <vt:lpstr>3_Тема Office</vt:lpstr>
      <vt:lpstr>4_Тема Office</vt:lpstr>
      <vt:lpstr>5_Тема Office</vt:lpstr>
      <vt:lpstr>Презентация PowerPoint</vt:lpstr>
      <vt:lpstr>Презентация PowerPoint</vt:lpstr>
      <vt:lpstr>Презентация PowerPoint</vt:lpstr>
      <vt:lpstr>КЛИМАТ</vt:lpstr>
      <vt:lpstr>Выступление Президента на КС26</vt:lpstr>
      <vt:lpstr>  КООРДИНАЦИОННЫЙ СОВЕТ ПО ВОПРОСАМ ИЗМЕНЕНИЯ КЛИМАТА, ЭКОЛОГИИ И УСТОЙЧИВОГО РАЗВИТИЯ </vt:lpstr>
      <vt:lpstr>Презентация PowerPoint</vt:lpstr>
      <vt:lpstr>Презентация PowerPoint</vt:lpstr>
      <vt:lpstr>Распоряжение Кабинета Министров Кыргызской Республики от 1 марта 2022 года №95-р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НАЦИОНАЛЬНЫЕ УСЛОВИЯ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Проект «Оказание консультативной поддержки "Расширенному плану реализации ОНУВ и долгосрочной стратегии низкоуглеродного развития (ДСНУР) до 2050 году.»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26-я Конференция сторон Рамочной конвенции ООН по изменению климата</dc:title>
  <dc:creator>ЦКФКР</dc:creator>
  <cp:lastModifiedBy>Октябрь Алан</cp:lastModifiedBy>
  <cp:revision>143</cp:revision>
  <cp:lastPrinted>2021-12-10T07:21:07Z</cp:lastPrinted>
  <dcterms:modified xsi:type="dcterms:W3CDTF">2023-05-15T15:12:11Z</dcterms:modified>
</cp:coreProperties>
</file>